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57" r:id="rId3"/>
    <p:sldId id="262" r:id="rId4"/>
    <p:sldId id="267" r:id="rId5"/>
    <p:sldId id="268" r:id="rId6"/>
    <p:sldId id="270" r:id="rId7"/>
    <p:sldId id="269" r:id="rId8"/>
    <p:sldId id="271" r:id="rId9"/>
    <p:sldId id="272" r:id="rId10"/>
    <p:sldId id="266" r:id="rId11"/>
    <p:sldId id="265" r:id="rId12"/>
    <p:sldId id="288" r:id="rId13"/>
    <p:sldId id="261" r:id="rId14"/>
    <p:sldId id="264" r:id="rId15"/>
    <p:sldId id="277" r:id="rId16"/>
    <p:sldId id="278" r:id="rId17"/>
    <p:sldId id="276" r:id="rId18"/>
    <p:sldId id="275" r:id="rId19"/>
    <p:sldId id="274" r:id="rId20"/>
    <p:sldId id="273" r:id="rId21"/>
    <p:sldId id="282" r:id="rId22"/>
    <p:sldId id="263" r:id="rId23"/>
    <p:sldId id="260" r:id="rId24"/>
  </p:sldIdLst>
  <p:sldSz cx="9144000" cy="6858000" type="screen4x3"/>
  <p:notesSz cx="7315200" cy="96012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ewlett-Packard Company" initials="HC" lastIdx="1" clrIdx="0">
    <p:extLst>
      <p:ext uri="{19B8F6BF-5375-455C-9EA6-DF929625EA0E}">
        <p15:presenceInfo xmlns:p15="http://schemas.microsoft.com/office/powerpoint/2012/main" userId="Hewlett-Packard Compan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2" autoAdjust="0"/>
    <p:restoredTop sz="94660"/>
  </p:normalViewPr>
  <p:slideViewPr>
    <p:cSldViewPr showGuides="1">
      <p:cViewPr varScale="1">
        <p:scale>
          <a:sx n="75" d="100"/>
          <a:sy n="75" d="100"/>
        </p:scale>
        <p:origin x="936" y="60"/>
      </p:cViewPr>
      <p:guideLst>
        <p:guide orient="horz" pos="2160"/>
        <p:guide pos="2880"/>
      </p:guideLst>
    </p:cSldViewPr>
  </p:slideViewPr>
  <p:notesTextViewPr>
    <p:cViewPr>
      <p:scale>
        <a:sx n="1" d="1"/>
        <a:sy n="1" d="1"/>
      </p:scale>
      <p:origin x="0" y="0"/>
    </p:cViewPr>
  </p:notesTextViewPr>
  <p:notesViewPr>
    <p:cSldViewPr showGuides="1">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6-07T07:35:28.998" idx="1">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s-CO"/>
          </a:p>
        </p:txBody>
      </p:sp>
      <p:sp>
        <p:nvSpPr>
          <p:cNvPr id="3" name="Marcador de fecha 2"/>
          <p:cNvSpPr>
            <a:spLocks noGrp="1"/>
          </p:cNvSpPr>
          <p:nvPr>
            <p:ph type="dt" sz="quarter" idx="1"/>
          </p:nvPr>
        </p:nvSpPr>
        <p:spPr>
          <a:xfrm>
            <a:off x="4143587" y="0"/>
            <a:ext cx="3169920" cy="481727"/>
          </a:xfrm>
          <a:prstGeom prst="rect">
            <a:avLst/>
          </a:prstGeom>
        </p:spPr>
        <p:txBody>
          <a:bodyPr vert="horz" lIns="96653" tIns="48327" rIns="96653" bIns="48327" rtlCol="0"/>
          <a:lstStyle>
            <a:lvl1pPr algn="r">
              <a:defRPr sz="1200"/>
            </a:lvl1pPr>
          </a:lstStyle>
          <a:p>
            <a:fld id="{DD05BE18-5965-48CB-AB50-4C6908920E26}" type="datetimeFigureOut">
              <a:rPr lang="es-CO" smtClean="0"/>
              <a:t>20/06/2018</a:t>
            </a:fld>
            <a:endParaRPr lang="es-CO"/>
          </a:p>
        </p:txBody>
      </p:sp>
      <p:sp>
        <p:nvSpPr>
          <p:cNvPr id="4" name="Marcador de pie de página 3"/>
          <p:cNvSpPr>
            <a:spLocks noGrp="1"/>
          </p:cNvSpPr>
          <p:nvPr>
            <p:ph type="ftr" sz="quarter" idx="2"/>
          </p:nvPr>
        </p:nvSpPr>
        <p:spPr>
          <a:xfrm>
            <a:off x="0" y="9119475"/>
            <a:ext cx="3169920" cy="481726"/>
          </a:xfrm>
          <a:prstGeom prst="rect">
            <a:avLst/>
          </a:prstGeom>
        </p:spPr>
        <p:txBody>
          <a:bodyPr vert="horz" lIns="96653" tIns="48327" rIns="96653" bIns="48327" rtlCol="0" anchor="b"/>
          <a:lstStyle>
            <a:lvl1pPr algn="l">
              <a:defRPr sz="1200"/>
            </a:lvl1pPr>
          </a:lstStyle>
          <a:p>
            <a:endParaRPr lang="es-CO"/>
          </a:p>
        </p:txBody>
      </p:sp>
      <p:sp>
        <p:nvSpPr>
          <p:cNvPr id="5" name="Marcador de número de diapositiva 4"/>
          <p:cNvSpPr>
            <a:spLocks noGrp="1"/>
          </p:cNvSpPr>
          <p:nvPr>
            <p:ph type="sldNum" sz="quarter" idx="3"/>
          </p:nvPr>
        </p:nvSpPr>
        <p:spPr>
          <a:xfrm>
            <a:off x="4143587" y="9119475"/>
            <a:ext cx="3169920" cy="481726"/>
          </a:xfrm>
          <a:prstGeom prst="rect">
            <a:avLst/>
          </a:prstGeom>
        </p:spPr>
        <p:txBody>
          <a:bodyPr vert="horz" lIns="96653" tIns="48327" rIns="96653" bIns="48327" rtlCol="0" anchor="b"/>
          <a:lstStyle>
            <a:lvl1pPr algn="r">
              <a:defRPr sz="1200"/>
            </a:lvl1pPr>
          </a:lstStyle>
          <a:p>
            <a:fld id="{86B6663C-6456-419D-8732-7A0BA8047EB2}" type="slidenum">
              <a:rPr lang="es-CO" smtClean="0"/>
              <a:t>‹#›</a:t>
            </a:fld>
            <a:endParaRPr lang="es-CO"/>
          </a:p>
        </p:txBody>
      </p:sp>
    </p:spTree>
    <p:extLst>
      <p:ext uri="{BB962C8B-B14F-4D97-AF65-F5344CB8AC3E}">
        <p14:creationId xmlns:p14="http://schemas.microsoft.com/office/powerpoint/2010/main" val="3653604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s-CO"/>
          </a:p>
        </p:txBody>
      </p:sp>
      <p:sp>
        <p:nvSpPr>
          <p:cNvPr id="3" name="Marcador de fecha 2"/>
          <p:cNvSpPr>
            <a:spLocks noGrp="1"/>
          </p:cNvSpPr>
          <p:nvPr>
            <p:ph type="dt" idx="1"/>
          </p:nvPr>
        </p:nvSpPr>
        <p:spPr>
          <a:xfrm>
            <a:off x="4143587" y="0"/>
            <a:ext cx="3169920" cy="481727"/>
          </a:xfrm>
          <a:prstGeom prst="rect">
            <a:avLst/>
          </a:prstGeom>
        </p:spPr>
        <p:txBody>
          <a:bodyPr vert="horz" lIns="96653" tIns="48327" rIns="96653" bIns="48327" rtlCol="0"/>
          <a:lstStyle>
            <a:lvl1pPr algn="r">
              <a:defRPr sz="1200"/>
            </a:lvl1pPr>
          </a:lstStyle>
          <a:p>
            <a:fld id="{20D36E69-3656-44C0-B866-065FA8437B2B}" type="datetimeFigureOut">
              <a:rPr lang="es-CO" smtClean="0"/>
              <a:t>20/06/2018</a:t>
            </a:fld>
            <a:endParaRPr lang="es-CO"/>
          </a:p>
        </p:txBody>
      </p:sp>
      <p:sp>
        <p:nvSpPr>
          <p:cNvPr id="4" name="Marcador de imagen de diapositiva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53" tIns="48327" rIns="96653" bIns="48327" rtlCol="0" anchor="ctr"/>
          <a:lstStyle/>
          <a:p>
            <a:endParaRPr lang="es-CO"/>
          </a:p>
        </p:txBody>
      </p:sp>
      <p:sp>
        <p:nvSpPr>
          <p:cNvPr id="5" name="Marcador de notas 4"/>
          <p:cNvSpPr>
            <a:spLocks noGrp="1"/>
          </p:cNvSpPr>
          <p:nvPr>
            <p:ph type="body" sz="quarter" idx="3"/>
          </p:nvPr>
        </p:nvSpPr>
        <p:spPr>
          <a:xfrm>
            <a:off x="731520" y="4620577"/>
            <a:ext cx="5852160" cy="3780473"/>
          </a:xfrm>
          <a:prstGeom prst="rect">
            <a:avLst/>
          </a:prstGeom>
        </p:spPr>
        <p:txBody>
          <a:bodyPr vert="horz" lIns="96653" tIns="48327" rIns="96653" bIns="48327"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119475"/>
            <a:ext cx="3169920" cy="481726"/>
          </a:xfrm>
          <a:prstGeom prst="rect">
            <a:avLst/>
          </a:prstGeom>
        </p:spPr>
        <p:txBody>
          <a:bodyPr vert="horz" lIns="96653" tIns="48327" rIns="96653" bIns="48327"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4143587" y="9119475"/>
            <a:ext cx="3169920" cy="481726"/>
          </a:xfrm>
          <a:prstGeom prst="rect">
            <a:avLst/>
          </a:prstGeom>
        </p:spPr>
        <p:txBody>
          <a:bodyPr vert="horz" lIns="96653" tIns="48327" rIns="96653" bIns="48327" rtlCol="0" anchor="b"/>
          <a:lstStyle>
            <a:lvl1pPr algn="r">
              <a:defRPr sz="1200"/>
            </a:lvl1pPr>
          </a:lstStyle>
          <a:p>
            <a:fld id="{323E04C2-3E27-4930-9786-97B0F5FAA8F8}" type="slidenum">
              <a:rPr lang="es-CO" smtClean="0"/>
              <a:t>‹#›</a:t>
            </a:fld>
            <a:endParaRPr lang="es-CO"/>
          </a:p>
        </p:txBody>
      </p:sp>
    </p:spTree>
    <p:extLst>
      <p:ext uri="{BB962C8B-B14F-4D97-AF65-F5344CB8AC3E}">
        <p14:creationId xmlns:p14="http://schemas.microsoft.com/office/powerpoint/2010/main" val="887568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23E04C2-3E27-4930-9786-97B0F5FAA8F8}" type="slidenum">
              <a:rPr lang="es-CO" smtClean="0"/>
              <a:t>1</a:t>
            </a:fld>
            <a:endParaRPr lang="es-CO"/>
          </a:p>
        </p:txBody>
      </p:sp>
    </p:spTree>
    <p:extLst>
      <p:ext uri="{BB962C8B-B14F-4D97-AF65-F5344CB8AC3E}">
        <p14:creationId xmlns:p14="http://schemas.microsoft.com/office/powerpoint/2010/main" val="2505908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4" name="3 Marcador de fecha"/>
          <p:cNvSpPr>
            <a:spLocks noGrp="1"/>
          </p:cNvSpPr>
          <p:nvPr>
            <p:ph type="dt" sz="half" idx="10"/>
          </p:nvPr>
        </p:nvSpPr>
        <p:spPr>
          <a:xfrm>
            <a:off x="457200" y="6356350"/>
            <a:ext cx="2133600" cy="365125"/>
          </a:xfrm>
          <a:prstGeom prst="rect">
            <a:avLst/>
          </a:prstGeom>
        </p:spPr>
        <p:txBody>
          <a:bodyPr/>
          <a:lstStyle/>
          <a:p>
            <a:fld id="{AA7596E7-1A04-4343-8B1F-05D46671EA29}" type="datetimeFigureOut">
              <a:rPr lang="es-CO" smtClean="0"/>
              <a:t>20/06/2018</a:t>
            </a:fld>
            <a:endParaRPr lang="es-CO"/>
          </a:p>
        </p:txBody>
      </p:sp>
      <p:sp>
        <p:nvSpPr>
          <p:cNvPr id="5" name="4 Marcador de pie de página"/>
          <p:cNvSpPr>
            <a:spLocks noGrp="1"/>
          </p:cNvSpPr>
          <p:nvPr>
            <p:ph type="ftr" sz="quarter" idx="11"/>
          </p:nvPr>
        </p:nvSpPr>
        <p:spPr>
          <a:xfrm>
            <a:off x="3124200" y="6356350"/>
            <a:ext cx="2895600" cy="365125"/>
          </a:xfrm>
          <a:prstGeom prst="rect">
            <a:avLst/>
          </a:prstGeom>
        </p:spPr>
        <p:txBody>
          <a:bodyPr/>
          <a:lstStyle/>
          <a:p>
            <a:endParaRPr lang="es-CO"/>
          </a:p>
        </p:txBody>
      </p:sp>
      <p:sp>
        <p:nvSpPr>
          <p:cNvPr id="6" name="5 Marcador de número de diapositiva"/>
          <p:cNvSpPr>
            <a:spLocks noGrp="1"/>
          </p:cNvSpPr>
          <p:nvPr>
            <p:ph type="sldNum" sz="quarter" idx="12"/>
          </p:nvPr>
        </p:nvSpPr>
        <p:spPr>
          <a:xfrm>
            <a:off x="6553200" y="6356350"/>
            <a:ext cx="2133600" cy="365125"/>
          </a:xfrm>
          <a:prstGeom prst="rect">
            <a:avLst/>
          </a:prstGeom>
        </p:spPr>
        <p:txBody>
          <a:bodyPr/>
          <a:lstStyle/>
          <a:p>
            <a:fld id="{5092B74F-92EF-4125-8BF5-27BEE5B13D49}" type="slidenum">
              <a:rPr lang="es-CO" smtClean="0"/>
              <a:t>‹#›</a:t>
            </a:fld>
            <a:endParaRPr lang="es-CO"/>
          </a:p>
        </p:txBody>
      </p:sp>
    </p:spTree>
    <p:extLst>
      <p:ext uri="{BB962C8B-B14F-4D97-AF65-F5344CB8AC3E}">
        <p14:creationId xmlns:p14="http://schemas.microsoft.com/office/powerpoint/2010/main" val="391137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5591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486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1 Imagen"/>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5023"/>
            <a:ext cx="9396536" cy="6894089"/>
          </a:xfrm>
          <a:prstGeom prst="rect">
            <a:avLst/>
          </a:prstGeom>
        </p:spPr>
      </p:pic>
    </p:spTree>
    <p:extLst>
      <p:ext uri="{BB962C8B-B14F-4D97-AF65-F5344CB8AC3E}">
        <p14:creationId xmlns:p14="http://schemas.microsoft.com/office/powerpoint/2010/main" val="3451327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6888"/>
            <a:ext cx="9396536" cy="6897387"/>
          </a:xfrm>
          <a:prstGeom prst="rect">
            <a:avLst/>
          </a:prstGeom>
        </p:spPr>
      </p:pic>
      <p:sp>
        <p:nvSpPr>
          <p:cNvPr id="3" name="CuadroTexto 2"/>
          <p:cNvSpPr txBox="1"/>
          <p:nvPr/>
        </p:nvSpPr>
        <p:spPr>
          <a:xfrm>
            <a:off x="179512" y="2060848"/>
            <a:ext cx="6264696" cy="646331"/>
          </a:xfrm>
          <a:prstGeom prst="rect">
            <a:avLst/>
          </a:prstGeom>
          <a:noFill/>
        </p:spPr>
        <p:txBody>
          <a:bodyPr wrap="square" rtlCol="0">
            <a:spAutoFit/>
          </a:bodyPr>
          <a:lstStyle/>
          <a:p>
            <a:r>
              <a:rPr lang="es-CO" b="1" dirty="0">
                <a:latin typeface="Times New Roman" panose="02020603050405020304" pitchFamily="18" charset="0"/>
                <a:cs typeface="Times New Roman" panose="02020603050405020304" pitchFamily="18" charset="0"/>
              </a:rPr>
              <a:t>DISEÑO E IMPLEMENTACION DE UN ANALIZADOR</a:t>
            </a:r>
          </a:p>
          <a:p>
            <a:r>
              <a:rPr lang="es-CO" b="1" dirty="0">
                <a:latin typeface="Times New Roman" panose="02020603050405020304" pitchFamily="18" charset="0"/>
                <a:cs typeface="Times New Roman" panose="02020603050405020304" pitchFamily="18" charset="0"/>
              </a:rPr>
              <a:t>DE ESPECTRO</a:t>
            </a:r>
          </a:p>
        </p:txBody>
      </p:sp>
      <p:pic>
        <p:nvPicPr>
          <p:cNvPr id="1028" name="Picture 4" descr="Resultado de imagen para arduino pro mini bg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29104" y="1753432"/>
            <a:ext cx="1182536" cy="142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81042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419872" y="55785"/>
            <a:ext cx="6048672" cy="584775"/>
          </a:xfrm>
          <a:prstGeom prst="rect">
            <a:avLst/>
          </a:prstGeom>
          <a:noFill/>
        </p:spPr>
        <p:txBody>
          <a:bodyPr wrap="square" rtlCol="0">
            <a:spAutoFit/>
          </a:bodyPr>
          <a:lstStyle/>
          <a:p>
            <a:r>
              <a:rPr lang="es-CO" b="1" dirty="0">
                <a:solidFill>
                  <a:schemeClr val="bg1"/>
                </a:solidFill>
                <a:latin typeface="Times New Roman" panose="02020603050405020304" pitchFamily="18" charset="0"/>
                <a:cs typeface="Times New Roman" panose="02020603050405020304" pitchFamily="18" charset="0"/>
              </a:rPr>
              <a:t>2</a:t>
            </a:r>
            <a:r>
              <a:rPr lang="es-CO" b="1" dirty="0" smtClean="0">
                <a:solidFill>
                  <a:schemeClr val="bg1"/>
                </a:solidFill>
                <a:latin typeface="Times New Roman" panose="02020603050405020304" pitchFamily="18" charset="0"/>
                <a:cs typeface="Times New Roman" panose="02020603050405020304" pitchFamily="18" charset="0"/>
              </a:rPr>
              <a:t>. HOJAS DE DATOS DE LOS COMPONENTES.</a:t>
            </a:r>
            <a:endParaRPr lang="es-CO" sz="1400" b="1" dirty="0">
              <a:solidFill>
                <a:schemeClr val="bg1"/>
              </a:solidFill>
              <a:latin typeface="Times New Roman" panose="02020603050405020304" pitchFamily="18" charset="0"/>
              <a:cs typeface="Times New Roman" panose="02020603050405020304" pitchFamily="18" charset="0"/>
            </a:endParaRPr>
          </a:p>
          <a:p>
            <a:r>
              <a:rPr lang="es-CO" sz="1400" b="1" dirty="0" smtClean="0">
                <a:solidFill>
                  <a:schemeClr val="bg1"/>
                </a:solidFill>
                <a:latin typeface="Times New Roman" panose="02020603050405020304" pitchFamily="18" charset="0"/>
                <a:cs typeface="Times New Roman" panose="02020603050405020304" pitchFamily="18" charset="0"/>
              </a:rPr>
              <a:t>2.</a:t>
            </a:r>
            <a:r>
              <a:rPr lang="es-CO" sz="1400" b="1" dirty="0" smtClean="0">
                <a:solidFill>
                  <a:schemeClr val="bg1"/>
                </a:solidFill>
                <a:latin typeface="Times New Roman" panose="02020603050405020304" pitchFamily="18" charset="0"/>
                <a:cs typeface="Times New Roman" panose="02020603050405020304" pitchFamily="18" charset="0"/>
              </a:rPr>
              <a:t> </a:t>
            </a:r>
            <a:r>
              <a:rPr lang="es-CO" sz="1400" b="1" dirty="0" smtClean="0">
                <a:solidFill>
                  <a:schemeClr val="bg1"/>
                </a:solidFill>
                <a:latin typeface="Times New Roman" panose="02020603050405020304" pitchFamily="18" charset="0"/>
                <a:cs typeface="Times New Roman" panose="02020603050405020304" pitchFamily="18" charset="0"/>
              </a:rPr>
              <a:t>1.  RECEPTOR DE ONDAS DE RADIO (Si – 4432).</a:t>
            </a:r>
            <a:endParaRPr lang="es-CO" sz="1400" b="1"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605040" y="1412776"/>
            <a:ext cx="4381500" cy="4391025"/>
          </a:xfrm>
          <a:prstGeom prst="rect">
            <a:avLst/>
          </a:prstGeom>
        </p:spPr>
      </p:pic>
      <p:sp>
        <p:nvSpPr>
          <p:cNvPr id="4" name="TextBox 3"/>
          <p:cNvSpPr txBox="1"/>
          <p:nvPr/>
        </p:nvSpPr>
        <p:spPr>
          <a:xfrm>
            <a:off x="107504" y="1556792"/>
            <a:ext cx="4320480" cy="4801314"/>
          </a:xfrm>
          <a:prstGeom prst="rect">
            <a:avLst/>
          </a:prstGeom>
          <a:noFill/>
        </p:spPr>
        <p:txBody>
          <a:bodyPr wrap="square" rtlCol="0">
            <a:spAutoFit/>
          </a:bodyPr>
          <a:lstStyle/>
          <a:p>
            <a:r>
              <a:rPr lang="es-ES" b="1" dirty="0" smtClean="0">
                <a:latin typeface="Times New Roman" panose="02020603050405020304" pitchFamily="18" charset="0"/>
                <a:cs typeface="Times New Roman" panose="02020603050405020304" pitchFamily="18" charset="0"/>
              </a:rPr>
              <a:t>Características Si-4432</a:t>
            </a:r>
            <a:r>
              <a:rPr lang="en-US" b="1" dirty="0" smtClean="0">
                <a:latin typeface="Times New Roman" panose="02020603050405020304" pitchFamily="18" charset="0"/>
                <a:cs typeface="Times New Roman" panose="02020603050405020304" pitchFamily="18" charset="0"/>
              </a:rPr>
              <a:t>:</a:t>
            </a:r>
          </a:p>
          <a:p>
            <a:pPr marL="342900" indent="-342900">
              <a:buFont typeface="+mj-lt"/>
              <a:buAutoNum type="arabicPeriod"/>
            </a:pPr>
            <a:r>
              <a:rPr lang="es-ES" dirty="0" smtClean="0"/>
              <a:t> Rango de frecuencia de entrada (240 – 930 MHz).</a:t>
            </a:r>
          </a:p>
          <a:p>
            <a:pPr marL="342900" indent="-342900">
              <a:buFont typeface="+mj-lt"/>
              <a:buAutoNum type="arabicPeriod"/>
            </a:pPr>
            <a:r>
              <a:rPr lang="es-ES" dirty="0" smtClean="0"/>
              <a:t>Sensibilidad del receptor = -121 decibeles.</a:t>
            </a:r>
          </a:p>
          <a:p>
            <a:pPr marL="342900" indent="-342900">
              <a:buFont typeface="+mj-lt"/>
              <a:buAutoNum type="arabicPeriod"/>
            </a:pPr>
            <a:r>
              <a:rPr lang="es-ES" dirty="0" smtClean="0"/>
              <a:t>Consumo de energía (18.5 </a:t>
            </a:r>
            <a:r>
              <a:rPr lang="es-ES" dirty="0" err="1" smtClean="0"/>
              <a:t>mAmp</a:t>
            </a:r>
            <a:r>
              <a:rPr lang="es-ES" dirty="0" smtClean="0"/>
              <a:t> – 85 </a:t>
            </a:r>
            <a:r>
              <a:rPr lang="es-ES" dirty="0" err="1" smtClean="0"/>
              <a:t>mAmp</a:t>
            </a:r>
            <a:r>
              <a:rPr lang="es-ES" dirty="0" smtClean="0"/>
              <a:t>).</a:t>
            </a:r>
          </a:p>
          <a:p>
            <a:pPr marL="342900" indent="-342900">
              <a:buFont typeface="+mj-lt"/>
              <a:buAutoNum type="arabicPeriod"/>
            </a:pPr>
            <a:r>
              <a:rPr lang="es-ES" dirty="0" smtClean="0"/>
              <a:t>Voltaje de polarización  (1.8 a 3.6V).</a:t>
            </a:r>
          </a:p>
          <a:p>
            <a:pPr marL="342900" indent="-342900">
              <a:buFont typeface="+mj-lt"/>
              <a:buAutoNum type="arabicPeriod"/>
            </a:pPr>
            <a:r>
              <a:rPr lang="es-ES" dirty="0" smtClean="0"/>
              <a:t>Calculo de niveles de potencia (</a:t>
            </a:r>
            <a:r>
              <a:rPr lang="es-ES" dirty="0" err="1" smtClean="0"/>
              <a:t>RSSi</a:t>
            </a:r>
            <a:r>
              <a:rPr lang="es-ES" dirty="0" smtClean="0"/>
              <a:t> – digital).</a:t>
            </a:r>
          </a:p>
          <a:p>
            <a:pPr marL="342900" indent="-342900">
              <a:buFont typeface="+mj-lt"/>
              <a:buAutoNum type="arabicPeriod"/>
            </a:pPr>
            <a:r>
              <a:rPr lang="es-ES" dirty="0" smtClean="0"/>
              <a:t>Sistema de ajuste </a:t>
            </a:r>
            <a:r>
              <a:rPr lang="es-ES" dirty="0" err="1" smtClean="0"/>
              <a:t>automatico</a:t>
            </a:r>
            <a:r>
              <a:rPr lang="es-ES" dirty="0" smtClean="0"/>
              <a:t> de frecuencia (AFC).</a:t>
            </a:r>
            <a:endParaRPr lang="es-ES" dirty="0"/>
          </a:p>
          <a:p>
            <a:pPr marL="342900" indent="-342900">
              <a:buFont typeface="+mj-lt"/>
              <a:buAutoNum type="arabicPeriod"/>
            </a:pPr>
            <a:r>
              <a:rPr lang="es-ES" dirty="0" smtClean="0"/>
              <a:t>Aplicaciones en las que se emplea.</a:t>
            </a:r>
          </a:p>
          <a:p>
            <a:r>
              <a:rPr lang="es-ES" dirty="0" smtClean="0"/>
              <a:t>     - Control remoto.</a:t>
            </a:r>
          </a:p>
          <a:p>
            <a:r>
              <a:rPr lang="es-ES" dirty="0"/>
              <a:t> </a:t>
            </a:r>
            <a:r>
              <a:rPr lang="es-ES" dirty="0" smtClean="0"/>
              <a:t>    . Control del hogar.</a:t>
            </a:r>
          </a:p>
          <a:p>
            <a:r>
              <a:rPr lang="es-ES" dirty="0"/>
              <a:t> </a:t>
            </a:r>
            <a:r>
              <a:rPr lang="es-ES" dirty="0" smtClean="0"/>
              <a:t>    . Control y videojuegos.</a:t>
            </a:r>
          </a:p>
          <a:p>
            <a:r>
              <a:rPr lang="es-ES" dirty="0"/>
              <a:t> </a:t>
            </a:r>
            <a:r>
              <a:rPr lang="es-ES" dirty="0" smtClean="0"/>
              <a:t>    . Monitores locales.</a:t>
            </a:r>
          </a:p>
        </p:txBody>
      </p:sp>
    </p:spTree>
    <p:extLst>
      <p:ext uri="{BB962C8B-B14F-4D97-AF65-F5344CB8AC3E}">
        <p14:creationId xmlns:p14="http://schemas.microsoft.com/office/powerpoint/2010/main" val="4371014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419872" y="55785"/>
            <a:ext cx="6048672" cy="584775"/>
          </a:xfrm>
          <a:prstGeom prst="rect">
            <a:avLst/>
          </a:prstGeom>
          <a:noFill/>
        </p:spPr>
        <p:txBody>
          <a:bodyPr wrap="square" rtlCol="0">
            <a:spAutoFit/>
          </a:bodyPr>
          <a:lstStyle/>
          <a:p>
            <a:r>
              <a:rPr lang="es-CO" b="1" dirty="0">
                <a:solidFill>
                  <a:schemeClr val="bg1"/>
                </a:solidFill>
                <a:latin typeface="Times New Roman" panose="02020603050405020304" pitchFamily="18" charset="0"/>
                <a:cs typeface="Times New Roman" panose="02020603050405020304" pitchFamily="18" charset="0"/>
              </a:rPr>
              <a:t>2</a:t>
            </a:r>
            <a:r>
              <a:rPr lang="es-CO" b="1" dirty="0" smtClean="0">
                <a:solidFill>
                  <a:schemeClr val="bg1"/>
                </a:solidFill>
                <a:latin typeface="Times New Roman" panose="02020603050405020304" pitchFamily="18" charset="0"/>
                <a:cs typeface="Times New Roman" panose="02020603050405020304" pitchFamily="18" charset="0"/>
              </a:rPr>
              <a:t>. HOJAS DE DATOS DE LOS COMPONENTES.</a:t>
            </a:r>
            <a:endParaRPr lang="es-CO" sz="1400" b="1" dirty="0">
              <a:solidFill>
                <a:schemeClr val="bg1"/>
              </a:solidFill>
              <a:latin typeface="Times New Roman" panose="02020603050405020304" pitchFamily="18" charset="0"/>
              <a:cs typeface="Times New Roman" panose="02020603050405020304" pitchFamily="18" charset="0"/>
            </a:endParaRPr>
          </a:p>
          <a:p>
            <a:r>
              <a:rPr lang="es-CO" sz="1400" b="1" dirty="0" smtClean="0">
                <a:solidFill>
                  <a:schemeClr val="bg1"/>
                </a:solidFill>
                <a:latin typeface="Times New Roman" panose="02020603050405020304" pitchFamily="18" charset="0"/>
                <a:cs typeface="Times New Roman" panose="02020603050405020304" pitchFamily="18" charset="0"/>
              </a:rPr>
              <a:t>2.</a:t>
            </a:r>
            <a:r>
              <a:rPr lang="es-CO" sz="1400" b="1" dirty="0" smtClean="0">
                <a:solidFill>
                  <a:schemeClr val="bg1"/>
                </a:solidFill>
                <a:latin typeface="Times New Roman" panose="02020603050405020304" pitchFamily="18" charset="0"/>
                <a:cs typeface="Times New Roman" panose="02020603050405020304" pitchFamily="18" charset="0"/>
              </a:rPr>
              <a:t> </a:t>
            </a:r>
            <a:r>
              <a:rPr lang="es-CO" sz="1400" b="1" dirty="0">
                <a:solidFill>
                  <a:schemeClr val="bg1"/>
                </a:solidFill>
                <a:latin typeface="Times New Roman" panose="02020603050405020304" pitchFamily="18" charset="0"/>
                <a:cs typeface="Times New Roman" panose="02020603050405020304" pitchFamily="18" charset="0"/>
              </a:rPr>
              <a:t>2</a:t>
            </a:r>
            <a:r>
              <a:rPr lang="es-CO" sz="1400" b="1" dirty="0" smtClean="0">
                <a:solidFill>
                  <a:schemeClr val="bg1"/>
                </a:solidFill>
                <a:latin typeface="Times New Roman" panose="02020603050405020304" pitchFamily="18" charset="0"/>
                <a:cs typeface="Times New Roman" panose="02020603050405020304" pitchFamily="18" charset="0"/>
              </a:rPr>
              <a:t>.  SISTEMA  EMBEBIDO (ARDUINO BOARD: PRO MINI)</a:t>
            </a:r>
            <a:endParaRPr lang="es-CO" sz="1400" b="1" dirty="0">
              <a:solidFill>
                <a:schemeClr val="bg1"/>
              </a:solidFill>
              <a:latin typeface="Times New Roman" panose="02020603050405020304" pitchFamily="18" charset="0"/>
              <a:cs typeface="Times New Roman" panose="02020603050405020304" pitchFamily="18" charset="0"/>
            </a:endParaRPr>
          </a:p>
        </p:txBody>
      </p:sp>
      <p:pic>
        <p:nvPicPr>
          <p:cNvPr id="2050" name="Picture 2" descr="Resultado de imagen para arduino pro mi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064" y="1585912"/>
            <a:ext cx="3800475" cy="36861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585912"/>
            <a:ext cx="4968552" cy="2862322"/>
          </a:xfrm>
          <a:prstGeom prst="rect">
            <a:avLst/>
          </a:prstGeom>
          <a:noFill/>
        </p:spPr>
        <p:txBody>
          <a:bodyPr wrap="square" rtlCol="0">
            <a:spAutoFit/>
          </a:bodyPr>
          <a:lstStyle/>
          <a:p>
            <a:r>
              <a:rPr lang="es-ES" b="1" dirty="0" smtClean="0">
                <a:latin typeface="Times New Roman" panose="02020603050405020304" pitchFamily="18" charset="0"/>
                <a:cs typeface="Times New Roman" panose="02020603050405020304" pitchFamily="18" charset="0"/>
              </a:rPr>
              <a:t>ARDUINO PRO MINI:</a:t>
            </a:r>
          </a:p>
          <a:p>
            <a:pPr marL="342900" indent="-342900">
              <a:buAutoNum type="arabicPeriod"/>
            </a:pPr>
            <a:r>
              <a:rPr lang="es-ES" dirty="0" smtClean="0"/>
              <a:t>Microprocesador ATMEGA 328 P.</a:t>
            </a:r>
          </a:p>
          <a:p>
            <a:pPr marL="342900" indent="-342900">
              <a:buAutoNum type="arabicPeriod"/>
            </a:pPr>
            <a:r>
              <a:rPr lang="es-ES" dirty="0" smtClean="0"/>
              <a:t>Voltaje de alimentación 5Vdc.</a:t>
            </a:r>
          </a:p>
          <a:p>
            <a:pPr marL="342900" indent="-342900">
              <a:buAutoNum type="arabicPeriod"/>
            </a:pPr>
            <a:r>
              <a:rPr lang="es-ES" dirty="0" smtClean="0"/>
              <a:t>Niveles de voltaje de salida (0 – 5V).</a:t>
            </a:r>
          </a:p>
          <a:p>
            <a:pPr marL="342900" indent="-342900">
              <a:buAutoNum type="arabicPeriod"/>
            </a:pPr>
            <a:r>
              <a:rPr lang="es-ES" dirty="0" smtClean="0"/>
              <a:t>Protocolos de comunicación disponibles en la tarjeta (Serial, Paralelo, SPI, I2C).</a:t>
            </a:r>
          </a:p>
          <a:p>
            <a:pPr marL="342900" indent="-342900">
              <a:buAutoNum type="arabicPeriod"/>
            </a:pPr>
            <a:r>
              <a:rPr lang="es-ES" dirty="0" smtClean="0"/>
              <a:t>Rango de corriente de salida ( 0 – 40 </a:t>
            </a:r>
            <a:r>
              <a:rPr lang="es-ES" dirty="0" err="1" smtClean="0"/>
              <a:t>mA</a:t>
            </a:r>
            <a:r>
              <a:rPr lang="es-ES" dirty="0" smtClean="0"/>
              <a:t>).</a:t>
            </a:r>
          </a:p>
          <a:p>
            <a:pPr marL="342900" indent="-342900">
              <a:buAutoNum type="arabicPeriod"/>
            </a:pPr>
            <a:r>
              <a:rPr lang="es-ES" dirty="0" smtClean="0"/>
              <a:t>6 Canales de conversión A/D.</a:t>
            </a:r>
          </a:p>
          <a:p>
            <a:pPr marL="342900" indent="-342900">
              <a:buAutoNum type="arabicPeriod"/>
            </a:pPr>
            <a:r>
              <a:rPr lang="es-ES" dirty="0" smtClean="0"/>
              <a:t>Memoria de 32 </a:t>
            </a:r>
            <a:r>
              <a:rPr lang="es-ES" dirty="0" err="1" smtClean="0"/>
              <a:t>Kbytes</a:t>
            </a:r>
            <a:r>
              <a:rPr lang="es-ES" dirty="0" smtClean="0"/>
              <a:t> (EEPROM).</a:t>
            </a:r>
          </a:p>
          <a:p>
            <a:pPr marL="342900" indent="-342900">
              <a:buAutoNum type="arabicPeriod"/>
            </a:pPr>
            <a:r>
              <a:rPr lang="es-ES" dirty="0" smtClean="0"/>
              <a:t>Voltaje de fuente externa máximo (12 Voltios).</a:t>
            </a:r>
            <a:endParaRPr lang="en-US" dirty="0"/>
          </a:p>
        </p:txBody>
      </p:sp>
    </p:spTree>
    <p:extLst>
      <p:ext uri="{BB962C8B-B14F-4D97-AF65-F5344CB8AC3E}">
        <p14:creationId xmlns:p14="http://schemas.microsoft.com/office/powerpoint/2010/main" val="15854194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419872" y="55785"/>
            <a:ext cx="6048672" cy="584775"/>
          </a:xfrm>
          <a:prstGeom prst="rect">
            <a:avLst/>
          </a:prstGeom>
          <a:noFill/>
        </p:spPr>
        <p:txBody>
          <a:bodyPr wrap="square" rtlCol="0">
            <a:spAutoFit/>
          </a:bodyPr>
          <a:lstStyle/>
          <a:p>
            <a:r>
              <a:rPr lang="es-CO" b="1" dirty="0">
                <a:solidFill>
                  <a:schemeClr val="bg1"/>
                </a:solidFill>
                <a:latin typeface="Times New Roman" panose="02020603050405020304" pitchFamily="18" charset="0"/>
                <a:cs typeface="Times New Roman" panose="02020603050405020304" pitchFamily="18" charset="0"/>
              </a:rPr>
              <a:t>2</a:t>
            </a:r>
            <a:r>
              <a:rPr lang="es-CO" b="1" dirty="0" smtClean="0">
                <a:solidFill>
                  <a:schemeClr val="bg1"/>
                </a:solidFill>
                <a:latin typeface="Times New Roman" panose="02020603050405020304" pitchFamily="18" charset="0"/>
                <a:cs typeface="Times New Roman" panose="02020603050405020304" pitchFamily="18" charset="0"/>
              </a:rPr>
              <a:t>. HOJAS DE DATOS DE LOS COMPONENTES.</a:t>
            </a:r>
            <a:endParaRPr lang="es-CO" sz="1400" b="1" dirty="0">
              <a:solidFill>
                <a:schemeClr val="bg1"/>
              </a:solidFill>
              <a:latin typeface="Times New Roman" panose="02020603050405020304" pitchFamily="18" charset="0"/>
              <a:cs typeface="Times New Roman" panose="02020603050405020304" pitchFamily="18" charset="0"/>
            </a:endParaRPr>
          </a:p>
          <a:p>
            <a:r>
              <a:rPr lang="es-CO" sz="1400" b="1" dirty="0" smtClean="0">
                <a:solidFill>
                  <a:schemeClr val="bg1"/>
                </a:solidFill>
                <a:latin typeface="Times New Roman" panose="02020603050405020304" pitchFamily="18" charset="0"/>
                <a:cs typeface="Times New Roman" panose="02020603050405020304" pitchFamily="18" charset="0"/>
              </a:rPr>
              <a:t>2.</a:t>
            </a:r>
            <a:r>
              <a:rPr lang="es-CO" sz="1400" b="1" dirty="0" smtClean="0">
                <a:solidFill>
                  <a:schemeClr val="bg1"/>
                </a:solidFill>
                <a:latin typeface="Times New Roman" panose="02020603050405020304" pitchFamily="18" charset="0"/>
                <a:cs typeface="Times New Roman" panose="02020603050405020304" pitchFamily="18" charset="0"/>
              </a:rPr>
              <a:t> 3. </a:t>
            </a:r>
            <a:r>
              <a:rPr lang="es-CO" sz="1400" b="1" dirty="0" smtClean="0">
                <a:solidFill>
                  <a:schemeClr val="bg1"/>
                </a:solidFill>
                <a:latin typeface="Times New Roman" panose="02020603050405020304" pitchFamily="18" charset="0"/>
                <a:cs typeface="Times New Roman" panose="02020603050405020304" pitchFamily="18" charset="0"/>
              </a:rPr>
              <a:t>NIVELADOR DE VOLTAJE 5V – 3V3</a:t>
            </a:r>
            <a:endParaRPr lang="es-CO" sz="1400" b="1" dirty="0">
              <a:solidFill>
                <a:schemeClr val="bg1"/>
              </a:solidFill>
              <a:latin typeface="Times New Roman" panose="02020603050405020304" pitchFamily="18" charset="0"/>
              <a:cs typeface="Times New Roman" panose="02020603050405020304" pitchFamily="18" charset="0"/>
            </a:endParaRPr>
          </a:p>
        </p:txBody>
      </p:sp>
      <p:pic>
        <p:nvPicPr>
          <p:cNvPr id="3074" name="Picture 2" descr="Resultado de imagen para txb01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276872"/>
            <a:ext cx="4032448" cy="30243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9512" y="1340768"/>
            <a:ext cx="4824536" cy="4524315"/>
          </a:xfrm>
          <a:prstGeom prst="rect">
            <a:avLst/>
          </a:prstGeom>
          <a:noFill/>
        </p:spPr>
        <p:txBody>
          <a:bodyPr wrap="square" rtlCol="0">
            <a:spAutoFit/>
          </a:bodyPr>
          <a:lstStyle/>
          <a:p>
            <a:r>
              <a:rPr lang="es-ES" b="1" dirty="0" smtClean="0">
                <a:latin typeface="Times New Roman" panose="02020603050405020304" pitchFamily="18" charset="0"/>
                <a:cs typeface="Times New Roman" panose="02020603050405020304" pitchFamily="18" charset="0"/>
              </a:rPr>
              <a:t>Nivelador de voltaje TXB108:</a:t>
            </a:r>
          </a:p>
          <a:p>
            <a:pPr marL="342900" indent="-342900">
              <a:buFont typeface="+mj-lt"/>
              <a:buAutoNum type="arabicPeriod"/>
            </a:pPr>
            <a:r>
              <a:rPr lang="es-ES" dirty="0" smtClean="0">
                <a:latin typeface="Times New Roman" panose="02020603050405020304" pitchFamily="18" charset="0"/>
                <a:cs typeface="Times New Roman" panose="02020603050405020304" pitchFamily="18" charset="0"/>
              </a:rPr>
              <a:t>Rango de voltaje soportado por el puerto A (1.2 – 3.6V).</a:t>
            </a:r>
          </a:p>
          <a:p>
            <a:pPr marL="342900" indent="-342900">
              <a:buFont typeface="+mj-lt"/>
              <a:buAutoNum type="arabicPeriod"/>
            </a:pPr>
            <a:r>
              <a:rPr lang="es-ES" dirty="0" smtClean="0">
                <a:latin typeface="Times New Roman" panose="02020603050405020304" pitchFamily="18" charset="0"/>
                <a:cs typeface="Times New Roman" panose="02020603050405020304" pitchFamily="18" charset="0"/>
              </a:rPr>
              <a:t>Rango de voltaje soportado por el puerto B</a:t>
            </a:r>
          </a:p>
          <a:p>
            <a:r>
              <a:rPr lang="es-ES" dirty="0" smtClean="0">
                <a:latin typeface="Times New Roman" panose="02020603050405020304" pitchFamily="18" charset="0"/>
                <a:cs typeface="Times New Roman" panose="02020603050405020304" pitchFamily="18" charset="0"/>
              </a:rPr>
              <a:t>      (1.2 – 5.5V).</a:t>
            </a:r>
          </a:p>
          <a:p>
            <a:pPr marL="342900" indent="-342900">
              <a:buAutoNum type="arabicPeriod" startAt="3"/>
            </a:pPr>
            <a:r>
              <a:rPr lang="es-ES" dirty="0" smtClean="0">
                <a:latin typeface="Times New Roman" panose="02020603050405020304" pitchFamily="18" charset="0"/>
                <a:cs typeface="Times New Roman" panose="02020603050405020304" pitchFamily="18" charset="0"/>
              </a:rPr>
              <a:t>El nivelador de voltaje es bidireccional, los datos pueden conmutarse del puerto A hacia el puerto B. También del puerto B hacia el puerto A.</a:t>
            </a:r>
          </a:p>
          <a:p>
            <a:r>
              <a:rPr lang="es-ES" dirty="0">
                <a:latin typeface="Times New Roman" panose="02020603050405020304" pitchFamily="18" charset="0"/>
                <a:cs typeface="Times New Roman" panose="02020603050405020304" pitchFamily="18" charset="0"/>
              </a:rPr>
              <a:t>El dispositivo TXB0108 es un traductor de nivel de tensión de 8 bits, sin dirección, diseñado específicamente para traducir la </a:t>
            </a:r>
            <a:r>
              <a:rPr lang="es-ES" dirty="0" smtClean="0">
                <a:latin typeface="Times New Roman" panose="02020603050405020304" pitchFamily="18" charset="0"/>
                <a:cs typeface="Times New Roman" panose="02020603050405020304" pitchFamily="18" charset="0"/>
              </a:rPr>
              <a:t>lógica niveles </a:t>
            </a:r>
            <a:r>
              <a:rPr lang="es-ES" dirty="0">
                <a:latin typeface="Times New Roman" panose="02020603050405020304" pitchFamily="18" charset="0"/>
                <a:cs typeface="Times New Roman" panose="02020603050405020304" pitchFamily="18" charset="0"/>
              </a:rPr>
              <a:t>de tensión. El puerto A puede aceptar voltajes de E/S de 1,2 V a 3,6 V, mientras que el puerto B puede aceptar voltajes de 1,2 V a 3,6 </a:t>
            </a:r>
            <a:r>
              <a:rPr lang="es-ES" dirty="0" err="1">
                <a:latin typeface="Times New Roman" panose="02020603050405020304" pitchFamily="18" charset="0"/>
                <a:cs typeface="Times New Roman" panose="02020603050405020304" pitchFamily="18" charset="0"/>
              </a:rPr>
              <a:t>V.Tensiones</a:t>
            </a:r>
            <a:r>
              <a:rPr lang="es-ES" dirty="0">
                <a:latin typeface="Times New Roman" panose="02020603050405020304" pitchFamily="18" charset="0"/>
                <a:cs typeface="Times New Roman" panose="02020603050405020304" pitchFamily="18" charset="0"/>
              </a:rPr>
              <a:t> de E/S de 1,65 V a 5,5 V</a:t>
            </a:r>
            <a:r>
              <a:rPr lang="es-ES" dirty="0" smtClean="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6932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03"/>
            <a:ext cx="9684568" cy="6885442"/>
          </a:xfrm>
          <a:prstGeom prst="rect">
            <a:avLst/>
          </a:prstGeom>
        </p:spPr>
      </p:pic>
      <p:sp>
        <p:nvSpPr>
          <p:cNvPr id="4" name="CuadroTexto 3"/>
          <p:cNvSpPr txBox="1"/>
          <p:nvPr/>
        </p:nvSpPr>
        <p:spPr>
          <a:xfrm>
            <a:off x="323528" y="1412776"/>
            <a:ext cx="6264696" cy="646331"/>
          </a:xfrm>
          <a:prstGeom prst="rect">
            <a:avLst/>
          </a:prstGeom>
          <a:noFill/>
        </p:spPr>
        <p:txBody>
          <a:bodyPr wrap="square" rtlCol="0">
            <a:spAutoFit/>
          </a:bodyPr>
          <a:lstStyle/>
          <a:p>
            <a:r>
              <a:rPr lang="es-CO" dirty="0" smtClean="0"/>
              <a:t>El analizador de espectro debe graficar en el eje X las frecuencias y en el eje Y la magnitud de la potencia recibida.</a:t>
            </a:r>
          </a:p>
        </p:txBody>
      </p:sp>
      <p:pic>
        <p:nvPicPr>
          <p:cNvPr id="5122"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276872"/>
            <a:ext cx="5112568" cy="357680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1115616" y="5517232"/>
            <a:ext cx="4392488" cy="184666"/>
          </a:xfrm>
          <a:prstGeom prst="rect">
            <a:avLst/>
          </a:prstGeom>
          <a:noFill/>
        </p:spPr>
        <p:txBody>
          <a:bodyPr wrap="square" rtlCol="0">
            <a:spAutoFit/>
          </a:bodyPr>
          <a:lstStyle/>
          <a:p>
            <a:r>
              <a:rPr lang="es-CO" sz="600" dirty="0"/>
              <a:t>Fuente. https://www.researchgate.net/figure/RSSI-as-function-of-distance_fig6_230833800</a:t>
            </a:r>
          </a:p>
        </p:txBody>
      </p:sp>
      <p:sp>
        <p:nvSpPr>
          <p:cNvPr id="8" name="CuadroTexto 2">
            <a:extLst>
              <a:ext uri="{FF2B5EF4-FFF2-40B4-BE49-F238E27FC236}">
                <a16:creationId xmlns:a16="http://schemas.microsoft.com/office/drawing/2014/main" id="{60808527-6895-4A09-98E9-48FD239DC5DF}"/>
              </a:ext>
            </a:extLst>
          </p:cNvPr>
          <p:cNvSpPr txBox="1"/>
          <p:nvPr/>
        </p:nvSpPr>
        <p:spPr>
          <a:xfrm>
            <a:off x="3635896" y="102694"/>
            <a:ext cx="6048672" cy="369332"/>
          </a:xfrm>
          <a:prstGeom prst="rect">
            <a:avLst/>
          </a:prstGeom>
          <a:noFill/>
        </p:spPr>
        <p:txBody>
          <a:bodyPr wrap="square" rtlCol="0">
            <a:spAutoFit/>
          </a:bodyPr>
          <a:lstStyle/>
          <a:p>
            <a:r>
              <a:rPr lang="es-CO" b="1" dirty="0" smtClean="0">
                <a:solidFill>
                  <a:schemeClr val="bg1"/>
                </a:solidFill>
                <a:latin typeface="Times New Roman" panose="02020603050405020304" pitchFamily="18" charset="0"/>
                <a:cs typeface="Times New Roman" panose="02020603050405020304" pitchFamily="18" charset="0"/>
              </a:rPr>
              <a:t>3. GRAFICAS ESPERADAS</a:t>
            </a:r>
            <a:endParaRPr lang="es-CO"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914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635896" y="102694"/>
            <a:ext cx="6048672" cy="584775"/>
          </a:xfrm>
          <a:prstGeom prst="rect">
            <a:avLst/>
          </a:prstGeom>
          <a:noFill/>
        </p:spPr>
        <p:txBody>
          <a:bodyPr wrap="square" rtlCol="0">
            <a:spAutoFit/>
          </a:bodyPr>
          <a:lstStyle/>
          <a:p>
            <a:r>
              <a:rPr lang="es-CO" b="1" dirty="0">
                <a:solidFill>
                  <a:schemeClr val="bg1"/>
                </a:solidFill>
                <a:latin typeface="Times New Roman" panose="02020603050405020304" pitchFamily="18" charset="0"/>
                <a:cs typeface="Times New Roman" panose="02020603050405020304" pitchFamily="18" charset="0"/>
              </a:rPr>
              <a:t>4</a:t>
            </a:r>
            <a:r>
              <a:rPr lang="es-CO" b="1" dirty="0" smtClean="0">
                <a:solidFill>
                  <a:schemeClr val="bg1"/>
                </a:solidFill>
                <a:latin typeface="Times New Roman" panose="02020603050405020304" pitchFamily="18" charset="0"/>
                <a:cs typeface="Times New Roman" panose="02020603050405020304" pitchFamily="18" charset="0"/>
              </a:rPr>
              <a:t>. </a:t>
            </a:r>
            <a:r>
              <a:rPr lang="es-CO" b="1" dirty="0" smtClean="0">
                <a:solidFill>
                  <a:schemeClr val="bg1"/>
                </a:solidFill>
                <a:latin typeface="Times New Roman" panose="02020603050405020304" pitchFamily="18" charset="0"/>
                <a:cs typeface="Times New Roman" panose="02020603050405020304" pitchFamily="18" charset="0"/>
              </a:rPr>
              <a:t>PROGRAMACION EN ARDUINO IDE</a:t>
            </a:r>
          </a:p>
          <a:p>
            <a:r>
              <a:rPr lang="es-CO" sz="1400" b="1" dirty="0" smtClean="0">
                <a:solidFill>
                  <a:schemeClr val="bg1"/>
                </a:solidFill>
                <a:latin typeface="Times New Roman" panose="02020603050405020304" pitchFamily="18" charset="0"/>
                <a:cs typeface="Times New Roman" panose="02020603050405020304" pitchFamily="18" charset="0"/>
              </a:rPr>
              <a:t>4.1  LIBRERIAS UTILIZADAS</a:t>
            </a:r>
            <a:endParaRPr lang="es-CO" sz="1400" b="1"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23528" y="1124744"/>
            <a:ext cx="4536504" cy="3416320"/>
          </a:xfrm>
          <a:prstGeom prst="rect">
            <a:avLst/>
          </a:prstGeom>
          <a:noFill/>
        </p:spPr>
        <p:txBody>
          <a:bodyPr wrap="square" rtlCol="0">
            <a:spAutoFit/>
          </a:bodyPr>
          <a:lstStyle/>
          <a:p>
            <a:r>
              <a:rPr lang="es-ES" dirty="0" smtClean="0"/>
              <a:t>Para realizar la lectura de la intensidad de señal se requiere de unas señales de control que se comunican </a:t>
            </a:r>
            <a:r>
              <a:rPr lang="es-ES" dirty="0" err="1" smtClean="0"/>
              <a:t>atravez</a:t>
            </a:r>
            <a:r>
              <a:rPr lang="es-ES" dirty="0" smtClean="0"/>
              <a:t> del puerto </a:t>
            </a:r>
            <a:r>
              <a:rPr lang="es-ES" dirty="0" err="1" smtClean="0"/>
              <a:t>Spi</a:t>
            </a:r>
            <a:r>
              <a:rPr lang="es-ES" dirty="0" smtClean="0"/>
              <a:t>  y configuran el modulo.</a:t>
            </a:r>
          </a:p>
          <a:p>
            <a:r>
              <a:rPr lang="es-ES" dirty="0" err="1" smtClean="0"/>
              <a:t>Accion</a:t>
            </a:r>
            <a:r>
              <a:rPr lang="es-ES" dirty="0" smtClean="0"/>
              <a:t> seguida el modulo envía por el puerto </a:t>
            </a:r>
            <a:r>
              <a:rPr lang="es-ES" dirty="0" err="1" smtClean="0"/>
              <a:t>Spi</a:t>
            </a:r>
            <a:r>
              <a:rPr lang="es-ES" dirty="0" smtClean="0"/>
              <a:t> los datos disponibles en el canal seleccionado y el nivel de recepción.</a:t>
            </a:r>
          </a:p>
          <a:p>
            <a:r>
              <a:rPr lang="es-ES" dirty="0" smtClean="0"/>
              <a:t>Para realizar estas tareas se requiere de las siguientes librerías:</a:t>
            </a:r>
          </a:p>
          <a:p>
            <a:endParaRPr lang="es-ES" dirty="0" smtClean="0"/>
          </a:p>
          <a:p>
            <a:pPr marL="285750" indent="-285750">
              <a:buFontTx/>
              <a:buChar char="-"/>
            </a:pPr>
            <a:r>
              <a:rPr lang="es-ES" dirty="0" smtClean="0"/>
              <a:t>SPI.</a:t>
            </a:r>
          </a:p>
          <a:p>
            <a:pPr marL="285750" indent="-285750">
              <a:buFontTx/>
              <a:buChar char="-"/>
            </a:pPr>
            <a:r>
              <a:rPr lang="es-ES" dirty="0" smtClean="0"/>
              <a:t>RF22.</a:t>
            </a:r>
          </a:p>
        </p:txBody>
      </p:sp>
      <p:pic>
        <p:nvPicPr>
          <p:cNvPr id="4098" name="Picture 2" descr="Resultado de imagen para arduino s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3429000"/>
            <a:ext cx="4081223" cy="2370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427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635896" y="102694"/>
            <a:ext cx="6048672" cy="584775"/>
          </a:xfrm>
          <a:prstGeom prst="rect">
            <a:avLst/>
          </a:prstGeom>
          <a:noFill/>
        </p:spPr>
        <p:txBody>
          <a:bodyPr wrap="square" rtlCol="0">
            <a:spAutoFit/>
          </a:bodyPr>
          <a:lstStyle/>
          <a:p>
            <a:r>
              <a:rPr lang="es-CO" b="1" dirty="0">
                <a:solidFill>
                  <a:schemeClr val="bg1"/>
                </a:solidFill>
                <a:latin typeface="Times New Roman" panose="02020603050405020304" pitchFamily="18" charset="0"/>
                <a:cs typeface="Times New Roman" panose="02020603050405020304" pitchFamily="18" charset="0"/>
              </a:rPr>
              <a:t>4</a:t>
            </a:r>
            <a:r>
              <a:rPr lang="es-CO" b="1" dirty="0" smtClean="0">
                <a:solidFill>
                  <a:schemeClr val="bg1"/>
                </a:solidFill>
                <a:latin typeface="Times New Roman" panose="02020603050405020304" pitchFamily="18" charset="0"/>
                <a:cs typeface="Times New Roman" panose="02020603050405020304" pitchFamily="18" charset="0"/>
              </a:rPr>
              <a:t>. </a:t>
            </a:r>
            <a:r>
              <a:rPr lang="es-CO" b="1" dirty="0" smtClean="0">
                <a:solidFill>
                  <a:schemeClr val="bg1"/>
                </a:solidFill>
                <a:latin typeface="Times New Roman" panose="02020603050405020304" pitchFamily="18" charset="0"/>
                <a:cs typeface="Times New Roman" panose="02020603050405020304" pitchFamily="18" charset="0"/>
              </a:rPr>
              <a:t>PROGRAMACION EN ARDUINO IDE</a:t>
            </a:r>
          </a:p>
          <a:p>
            <a:r>
              <a:rPr lang="es-CO" sz="1400" b="1" dirty="0" smtClean="0">
                <a:solidFill>
                  <a:schemeClr val="bg1"/>
                </a:solidFill>
                <a:latin typeface="Times New Roman" panose="02020603050405020304" pitchFamily="18" charset="0"/>
                <a:cs typeface="Times New Roman" panose="02020603050405020304" pitchFamily="18" charset="0"/>
              </a:rPr>
              <a:t>4.2  LIBRERÍA RF22</a:t>
            </a:r>
            <a:endParaRPr lang="es-CO" sz="1400" b="1"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95536" y="1124744"/>
            <a:ext cx="8640960" cy="3139321"/>
          </a:xfrm>
          <a:prstGeom prst="rect">
            <a:avLst/>
          </a:prstGeom>
          <a:noFill/>
        </p:spPr>
        <p:txBody>
          <a:bodyPr wrap="square" rtlCol="0">
            <a:spAutoFit/>
          </a:bodyPr>
          <a:lstStyle/>
          <a:p>
            <a:r>
              <a:rPr lang="es-ES" dirty="0"/>
              <a:t>Esta biblioteca proporciona funciones para enviar y recibir mensajes de hasta 255 </a:t>
            </a:r>
            <a:r>
              <a:rPr lang="es-ES" dirty="0" smtClean="0"/>
              <a:t>octetos. La </a:t>
            </a:r>
            <a:r>
              <a:rPr lang="es-ES" dirty="0"/>
              <a:t>frecuencia puede ser ajustada con una precisión de 312Hz a cualquier frecuencia de 240.0MHz a </a:t>
            </a:r>
            <a:r>
              <a:rPr lang="es-ES" dirty="0" smtClean="0"/>
              <a:t>960.0MHz.</a:t>
            </a:r>
          </a:p>
          <a:p>
            <a:r>
              <a:rPr lang="es-ES" dirty="0" smtClean="0"/>
              <a:t>Esta </a:t>
            </a:r>
            <a:r>
              <a:rPr lang="es-ES" dirty="0"/>
              <a:t>biblioteca ofrece clases </a:t>
            </a:r>
            <a:r>
              <a:rPr lang="es-ES" dirty="0" smtClean="0"/>
              <a:t>para:</a:t>
            </a:r>
          </a:p>
          <a:p>
            <a:endParaRPr lang="es-ES" dirty="0" smtClean="0"/>
          </a:p>
          <a:p>
            <a:pPr marL="285750" indent="-285750">
              <a:buFont typeface="Arial" panose="020B0604020202020204" pitchFamily="34" charset="0"/>
              <a:buChar char="•"/>
            </a:pPr>
            <a:r>
              <a:rPr lang="es-ES" dirty="0" smtClean="0"/>
              <a:t>RF22</a:t>
            </a:r>
            <a:r>
              <a:rPr lang="es-ES" dirty="0"/>
              <a:t>: mensajes sin dirección, no fiablesRF22Datagram: mensajes dirigidos, no </a:t>
            </a:r>
            <a:r>
              <a:rPr lang="es-ES" dirty="0" smtClean="0"/>
              <a:t>fiables</a:t>
            </a:r>
          </a:p>
          <a:p>
            <a:pPr marL="285750" indent="-285750">
              <a:buFont typeface="Arial" panose="020B0604020202020204" pitchFamily="34" charset="0"/>
              <a:buChar char="•"/>
            </a:pPr>
            <a:r>
              <a:rPr lang="es-ES" dirty="0" smtClean="0"/>
              <a:t>RF22ReliableDatagram</a:t>
            </a:r>
            <a:r>
              <a:rPr lang="es-ES" dirty="0"/>
              <a:t>: mensajes dirigidos, fiables, retransmitidos, reconocidos</a:t>
            </a:r>
            <a:r>
              <a:rPr lang="es-ES" dirty="0" smtClean="0"/>
              <a:t>.</a:t>
            </a:r>
          </a:p>
          <a:p>
            <a:pPr marL="285750" indent="-285750">
              <a:buFont typeface="Arial" panose="020B0604020202020204" pitchFamily="34" charset="0"/>
              <a:buChar char="•"/>
            </a:pPr>
            <a:r>
              <a:rPr lang="es-ES" dirty="0" smtClean="0"/>
              <a:t>RF22Router</a:t>
            </a:r>
            <a:r>
              <a:rPr lang="es-ES" dirty="0"/>
              <a:t>: entrega </a:t>
            </a:r>
            <a:r>
              <a:rPr lang="es-ES" dirty="0" err="1"/>
              <a:t>multisalto</a:t>
            </a:r>
            <a:r>
              <a:rPr lang="es-ES" dirty="0"/>
              <a:t> desde el nodo de origen al nodo de destino a través de 0 o más nodos </a:t>
            </a:r>
            <a:r>
              <a:rPr lang="es-ES" dirty="0" smtClean="0"/>
              <a:t>intermedios</a:t>
            </a:r>
          </a:p>
          <a:p>
            <a:pPr marL="285750" indent="-285750">
              <a:buFont typeface="Arial" panose="020B0604020202020204" pitchFamily="34" charset="0"/>
              <a:buChar char="•"/>
            </a:pPr>
            <a:r>
              <a:rPr lang="es-ES" dirty="0" smtClean="0"/>
              <a:t>RF22Mesh</a:t>
            </a:r>
            <a:r>
              <a:rPr lang="es-ES" dirty="0"/>
              <a:t>: entrega </a:t>
            </a:r>
            <a:r>
              <a:rPr lang="es-ES" dirty="0" err="1"/>
              <a:t>multisalto</a:t>
            </a:r>
            <a:r>
              <a:rPr lang="es-ES" dirty="0"/>
              <a:t> con descubrimiento y redescubrimiento automático de rutas</a:t>
            </a:r>
            <a:r>
              <a:rPr lang="es-ES" dirty="0" smtClean="0"/>
              <a:t>.</a:t>
            </a:r>
            <a:endParaRPr lang="en-US" dirty="0"/>
          </a:p>
        </p:txBody>
      </p:sp>
      <p:pic>
        <p:nvPicPr>
          <p:cNvPr id="6146" name="Picture 2" descr="Resultado de imagen para rf22 all board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0152" y="4077072"/>
            <a:ext cx="2335718" cy="233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056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635896" y="102694"/>
            <a:ext cx="6048672" cy="584775"/>
          </a:xfrm>
          <a:prstGeom prst="rect">
            <a:avLst/>
          </a:prstGeom>
          <a:noFill/>
        </p:spPr>
        <p:txBody>
          <a:bodyPr wrap="square" rtlCol="0">
            <a:spAutoFit/>
          </a:bodyPr>
          <a:lstStyle/>
          <a:p>
            <a:r>
              <a:rPr lang="es-CO" b="1" dirty="0">
                <a:solidFill>
                  <a:schemeClr val="bg1"/>
                </a:solidFill>
                <a:latin typeface="Times New Roman" panose="02020603050405020304" pitchFamily="18" charset="0"/>
                <a:cs typeface="Times New Roman" panose="02020603050405020304" pitchFamily="18" charset="0"/>
              </a:rPr>
              <a:t>4</a:t>
            </a:r>
            <a:r>
              <a:rPr lang="es-CO" b="1" dirty="0" smtClean="0">
                <a:solidFill>
                  <a:schemeClr val="bg1"/>
                </a:solidFill>
                <a:latin typeface="Times New Roman" panose="02020603050405020304" pitchFamily="18" charset="0"/>
                <a:cs typeface="Times New Roman" panose="02020603050405020304" pitchFamily="18" charset="0"/>
              </a:rPr>
              <a:t>. </a:t>
            </a:r>
            <a:r>
              <a:rPr lang="es-CO" b="1" dirty="0" smtClean="0">
                <a:solidFill>
                  <a:schemeClr val="bg1"/>
                </a:solidFill>
                <a:latin typeface="Times New Roman" panose="02020603050405020304" pitchFamily="18" charset="0"/>
                <a:cs typeface="Times New Roman" panose="02020603050405020304" pitchFamily="18" charset="0"/>
              </a:rPr>
              <a:t>PROGRAMACION EN ARDUINO IDE</a:t>
            </a:r>
          </a:p>
          <a:p>
            <a:r>
              <a:rPr lang="es-CO" sz="1400" b="1" dirty="0" smtClean="0">
                <a:solidFill>
                  <a:schemeClr val="bg1"/>
                </a:solidFill>
                <a:latin typeface="Times New Roman" panose="02020603050405020304" pitchFamily="18" charset="0"/>
                <a:cs typeface="Times New Roman" panose="02020603050405020304" pitchFamily="18" charset="0"/>
              </a:rPr>
              <a:t>4.2  LIBRERÍA SPI</a:t>
            </a:r>
            <a:endParaRPr lang="es-CO" sz="1400" b="1"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23528" y="1196752"/>
            <a:ext cx="4248472" cy="2308324"/>
          </a:xfrm>
          <a:prstGeom prst="rect">
            <a:avLst/>
          </a:prstGeom>
          <a:noFill/>
        </p:spPr>
        <p:txBody>
          <a:bodyPr wrap="square" rtlCol="0">
            <a:spAutoFit/>
          </a:bodyPr>
          <a:lstStyle/>
          <a:p>
            <a:r>
              <a:rPr lang="es-ES" dirty="0"/>
              <a:t>La Interfaz Periférica Serial (SPI) es un protocolo de datos serie síncrono utilizado por los microcontroladores para comunicarse con uno o más dispositivos periféricos rápidamente en distancias cortas. También se puede utilizar para la comunicación entre dos microcontroladores.</a:t>
            </a:r>
          </a:p>
        </p:txBody>
      </p:sp>
      <p:pic>
        <p:nvPicPr>
          <p:cNvPr id="7172" name="Picture 4" descr="Resultado de imagen para spi port arduino pro mi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520" y="2492896"/>
            <a:ext cx="4320480"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265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635896" y="102694"/>
            <a:ext cx="6048672" cy="584775"/>
          </a:xfrm>
          <a:prstGeom prst="rect">
            <a:avLst/>
          </a:prstGeom>
          <a:noFill/>
        </p:spPr>
        <p:txBody>
          <a:bodyPr wrap="square" rtlCol="0">
            <a:spAutoFit/>
          </a:bodyPr>
          <a:lstStyle/>
          <a:p>
            <a:r>
              <a:rPr lang="es-CO" b="1" dirty="0">
                <a:solidFill>
                  <a:schemeClr val="bg1"/>
                </a:solidFill>
                <a:latin typeface="Times New Roman" panose="02020603050405020304" pitchFamily="18" charset="0"/>
                <a:cs typeface="Times New Roman" panose="02020603050405020304" pitchFamily="18" charset="0"/>
              </a:rPr>
              <a:t>4</a:t>
            </a:r>
            <a:r>
              <a:rPr lang="es-CO" b="1" dirty="0" smtClean="0">
                <a:solidFill>
                  <a:schemeClr val="bg1"/>
                </a:solidFill>
                <a:latin typeface="Times New Roman" panose="02020603050405020304" pitchFamily="18" charset="0"/>
                <a:cs typeface="Times New Roman" panose="02020603050405020304" pitchFamily="18" charset="0"/>
              </a:rPr>
              <a:t>. </a:t>
            </a:r>
            <a:r>
              <a:rPr lang="es-CO" b="1" dirty="0" smtClean="0">
                <a:solidFill>
                  <a:schemeClr val="bg1"/>
                </a:solidFill>
                <a:latin typeface="Times New Roman" panose="02020603050405020304" pitchFamily="18" charset="0"/>
                <a:cs typeface="Times New Roman" panose="02020603050405020304" pitchFamily="18" charset="0"/>
              </a:rPr>
              <a:t>PROGRAMACION EN ARDUINO IDE</a:t>
            </a:r>
          </a:p>
          <a:p>
            <a:r>
              <a:rPr lang="es-CO" sz="1400" b="1" dirty="0" smtClean="0">
                <a:solidFill>
                  <a:schemeClr val="bg1"/>
                </a:solidFill>
                <a:latin typeface="Times New Roman" panose="02020603050405020304" pitchFamily="18" charset="0"/>
                <a:cs typeface="Times New Roman" panose="02020603050405020304" pitchFamily="18" charset="0"/>
              </a:rPr>
              <a:t>4,3 FUNCIONAMIENTO INTERNO DEL CODIGO</a:t>
            </a:r>
            <a:endParaRPr lang="es-CO" sz="1400" b="1"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619672" y="836712"/>
            <a:ext cx="6506847" cy="5490939"/>
          </a:xfrm>
          <a:prstGeom prst="rect">
            <a:avLst/>
          </a:prstGeom>
        </p:spPr>
      </p:pic>
    </p:spTree>
    <p:extLst>
      <p:ext uri="{BB962C8B-B14F-4D97-AF65-F5344CB8AC3E}">
        <p14:creationId xmlns:p14="http://schemas.microsoft.com/office/powerpoint/2010/main" val="1163761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0808527-6895-4A09-98E9-48FD239DC5DF}"/>
              </a:ext>
            </a:extLst>
          </p:cNvPr>
          <p:cNvSpPr txBox="1"/>
          <p:nvPr/>
        </p:nvSpPr>
        <p:spPr>
          <a:xfrm>
            <a:off x="3635896" y="0"/>
            <a:ext cx="6048672" cy="861774"/>
          </a:xfrm>
          <a:prstGeom prst="rect">
            <a:avLst/>
          </a:prstGeom>
          <a:noFill/>
        </p:spPr>
        <p:txBody>
          <a:bodyPr wrap="square" rtlCol="0">
            <a:spAutoFit/>
          </a:bodyPr>
          <a:lstStyle/>
          <a:p>
            <a:r>
              <a:rPr lang="es-CO" b="1" dirty="0" smtClean="0">
                <a:solidFill>
                  <a:schemeClr val="bg1"/>
                </a:solidFill>
                <a:latin typeface="Times New Roman" panose="02020603050405020304" pitchFamily="18" charset="0"/>
                <a:cs typeface="Times New Roman" panose="02020603050405020304" pitchFamily="18" charset="0"/>
              </a:rPr>
              <a:t>5. </a:t>
            </a:r>
            <a:r>
              <a:rPr lang="es-CO" b="1" dirty="0" smtClean="0">
                <a:solidFill>
                  <a:schemeClr val="bg1"/>
                </a:solidFill>
                <a:latin typeface="Times New Roman" panose="02020603050405020304" pitchFamily="18" charset="0"/>
                <a:cs typeface="Times New Roman" panose="02020603050405020304" pitchFamily="18" charset="0"/>
              </a:rPr>
              <a:t>PROGRAMA REALIZADO EN MATLAB </a:t>
            </a:r>
          </a:p>
          <a:p>
            <a:r>
              <a:rPr lang="es-CO" b="1" dirty="0" smtClean="0">
                <a:solidFill>
                  <a:schemeClr val="bg1"/>
                </a:solidFill>
                <a:latin typeface="Times New Roman" panose="02020603050405020304" pitchFamily="18" charset="0"/>
                <a:cs typeface="Times New Roman" panose="02020603050405020304" pitchFamily="18" charset="0"/>
              </a:rPr>
              <a:t>GUIDE</a:t>
            </a:r>
          </a:p>
          <a:p>
            <a:r>
              <a:rPr lang="es-CO" sz="1400" b="1" dirty="0" smtClean="0">
                <a:solidFill>
                  <a:schemeClr val="bg1"/>
                </a:solidFill>
                <a:latin typeface="Times New Roman" panose="02020603050405020304" pitchFamily="18" charset="0"/>
                <a:cs typeface="Times New Roman" panose="02020603050405020304" pitchFamily="18" charset="0"/>
              </a:rPr>
              <a:t>4.1 DIAGRAMA DE FLUJO</a:t>
            </a:r>
            <a:endParaRPr lang="es-CO" sz="1400" b="1"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2699792" y="861774"/>
            <a:ext cx="3500983" cy="5372338"/>
          </a:xfrm>
          <a:prstGeom prst="rect">
            <a:avLst/>
          </a:prstGeom>
        </p:spPr>
      </p:pic>
    </p:spTree>
    <p:extLst>
      <p:ext uri="{BB962C8B-B14F-4D97-AF65-F5344CB8AC3E}">
        <p14:creationId xmlns:p14="http://schemas.microsoft.com/office/powerpoint/2010/main" val="3533663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635896" y="0"/>
            <a:ext cx="6048672" cy="861774"/>
          </a:xfrm>
          <a:prstGeom prst="rect">
            <a:avLst/>
          </a:prstGeom>
          <a:noFill/>
        </p:spPr>
        <p:txBody>
          <a:bodyPr wrap="square" rtlCol="0">
            <a:spAutoFit/>
          </a:bodyPr>
          <a:lstStyle/>
          <a:p>
            <a:r>
              <a:rPr lang="es-CO" b="1" dirty="0" smtClean="0">
                <a:solidFill>
                  <a:schemeClr val="bg1"/>
                </a:solidFill>
                <a:latin typeface="Times New Roman" panose="02020603050405020304" pitchFamily="18" charset="0"/>
                <a:cs typeface="Times New Roman" panose="02020603050405020304" pitchFamily="18" charset="0"/>
              </a:rPr>
              <a:t>5. </a:t>
            </a:r>
            <a:r>
              <a:rPr lang="es-CO" b="1" dirty="0" smtClean="0">
                <a:solidFill>
                  <a:schemeClr val="bg1"/>
                </a:solidFill>
                <a:latin typeface="Times New Roman" panose="02020603050405020304" pitchFamily="18" charset="0"/>
                <a:cs typeface="Times New Roman" panose="02020603050405020304" pitchFamily="18" charset="0"/>
              </a:rPr>
              <a:t>PROGRAMA REALIZADO EN MATLAB </a:t>
            </a:r>
          </a:p>
          <a:p>
            <a:r>
              <a:rPr lang="es-CO" b="1" dirty="0" smtClean="0">
                <a:solidFill>
                  <a:schemeClr val="bg1"/>
                </a:solidFill>
                <a:latin typeface="Times New Roman" panose="02020603050405020304" pitchFamily="18" charset="0"/>
                <a:cs typeface="Times New Roman" panose="02020603050405020304" pitchFamily="18" charset="0"/>
              </a:rPr>
              <a:t>GUIDE</a:t>
            </a:r>
          </a:p>
          <a:p>
            <a:r>
              <a:rPr lang="es-CO" sz="1400" b="1" dirty="0" smtClean="0">
                <a:solidFill>
                  <a:schemeClr val="bg1"/>
                </a:solidFill>
                <a:latin typeface="Times New Roman" panose="02020603050405020304" pitchFamily="18" charset="0"/>
                <a:cs typeface="Times New Roman" panose="02020603050405020304" pitchFamily="18" charset="0"/>
              </a:rPr>
              <a:t>4.1 MENU GRAFICO</a:t>
            </a:r>
            <a:endParaRPr lang="es-CO" sz="1400" b="1"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473984" y="861774"/>
            <a:ext cx="8670016" cy="5181575"/>
          </a:xfrm>
          <a:prstGeom prst="rect">
            <a:avLst/>
          </a:prstGeom>
        </p:spPr>
      </p:pic>
    </p:spTree>
    <p:extLst>
      <p:ext uri="{BB962C8B-B14F-4D97-AF65-F5344CB8AC3E}">
        <p14:creationId xmlns:p14="http://schemas.microsoft.com/office/powerpoint/2010/main" val="1955194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067944" y="5425423"/>
            <a:ext cx="4464496" cy="1015663"/>
          </a:xfrm>
          <a:prstGeom prst="rect">
            <a:avLst/>
          </a:prstGeom>
          <a:noFill/>
        </p:spPr>
        <p:txBody>
          <a:bodyPr wrap="square" rtlCol="0">
            <a:spAutoFit/>
          </a:bodyPr>
          <a:lstStyle/>
          <a:p>
            <a:pPr algn="ctr"/>
            <a:r>
              <a:rPr lang="es-CO" sz="1200" dirty="0"/>
              <a:t>Miguel Ángel Califa Urquiza – 1160950</a:t>
            </a:r>
          </a:p>
          <a:p>
            <a:pPr algn="ctr"/>
            <a:r>
              <a:rPr lang="es-CO" sz="1200" dirty="0"/>
              <a:t>Carlos Mauricio Pallares – 1160941</a:t>
            </a:r>
          </a:p>
          <a:p>
            <a:pPr algn="ctr"/>
            <a:r>
              <a:rPr lang="es-CO" sz="1200" dirty="0"/>
              <a:t>María Inés </a:t>
            </a:r>
            <a:r>
              <a:rPr lang="es-CO" sz="1200" dirty="0" err="1"/>
              <a:t>Mejia</a:t>
            </a:r>
            <a:r>
              <a:rPr lang="es-CO" sz="1200" dirty="0"/>
              <a:t>- 1160373</a:t>
            </a:r>
          </a:p>
          <a:p>
            <a:pPr algn="ctr"/>
            <a:r>
              <a:rPr lang="es-CO" sz="1200" dirty="0"/>
              <a:t>Miguel </a:t>
            </a:r>
            <a:r>
              <a:rPr lang="es-CO" sz="1200" dirty="0" err="1"/>
              <a:t>Galezo</a:t>
            </a:r>
            <a:r>
              <a:rPr lang="es-CO" sz="1200" dirty="0"/>
              <a:t> – 1160</a:t>
            </a:r>
          </a:p>
          <a:p>
            <a:pPr algn="ctr"/>
            <a:r>
              <a:rPr lang="es-CO" sz="1200" dirty="0" err="1"/>
              <a:t>Duvan</a:t>
            </a:r>
            <a:r>
              <a:rPr lang="es-CO" sz="1200" dirty="0"/>
              <a:t> Varela - 1160</a:t>
            </a:r>
          </a:p>
        </p:txBody>
      </p:sp>
      <p:sp>
        <p:nvSpPr>
          <p:cNvPr id="3" name="CuadroTexto 2"/>
          <p:cNvSpPr txBox="1"/>
          <p:nvPr/>
        </p:nvSpPr>
        <p:spPr>
          <a:xfrm>
            <a:off x="3419872" y="55785"/>
            <a:ext cx="5040560" cy="646331"/>
          </a:xfrm>
          <a:prstGeom prst="rect">
            <a:avLst/>
          </a:prstGeom>
          <a:noFill/>
        </p:spPr>
        <p:txBody>
          <a:bodyPr wrap="square" rtlCol="0">
            <a:spAutoFit/>
          </a:bodyPr>
          <a:lstStyle/>
          <a:p>
            <a:r>
              <a:rPr lang="es-CO" b="1" dirty="0">
                <a:solidFill>
                  <a:schemeClr val="bg1"/>
                </a:solidFill>
                <a:latin typeface="Times New Roman" panose="02020603050405020304" pitchFamily="18" charset="0"/>
                <a:cs typeface="Times New Roman" panose="02020603050405020304" pitchFamily="18" charset="0"/>
              </a:rPr>
              <a:t>DISEÑO E IMPLEMENTACION DE UN ANALIZADOR DE ESPECTRO</a:t>
            </a:r>
          </a:p>
        </p:txBody>
      </p:sp>
      <p:sp>
        <p:nvSpPr>
          <p:cNvPr id="4" name="CuadroTexto 3"/>
          <p:cNvSpPr txBox="1"/>
          <p:nvPr/>
        </p:nvSpPr>
        <p:spPr>
          <a:xfrm>
            <a:off x="1691680" y="5120038"/>
            <a:ext cx="3384376" cy="369332"/>
          </a:xfrm>
          <a:prstGeom prst="rect">
            <a:avLst/>
          </a:prstGeom>
          <a:noFill/>
        </p:spPr>
        <p:txBody>
          <a:bodyPr wrap="square" rtlCol="0">
            <a:spAutoFit/>
          </a:bodyPr>
          <a:lstStyle/>
          <a:p>
            <a:pPr algn="ctr"/>
            <a:r>
              <a:rPr lang="es-CO" b="1" dirty="0"/>
              <a:t>Evaluador:</a:t>
            </a:r>
          </a:p>
        </p:txBody>
      </p:sp>
      <p:sp>
        <p:nvSpPr>
          <p:cNvPr id="8" name="AutoShape 8" descr="data:image/png;base64,iVBORw0KGgoAAAANSUhEUgAAAOEAAADhCAMAAAAJbSJIAAAB11BMVEX///8AAACQkJD8/PwvLy/5+fn9/P6OjpAtLS8vLTCOjI/29vb4//z//fr//vjTfn3/8OjWIR+/FiDeGyv/7PXEaXC5JB3QHCSyIx7Hgn/SHinw8PD73eTn5+f/7vvpwrzi4uK7u7vT09O0GiGoFSGysrLHx8e3MjL/7/DMkJKZmZn/9vu2Z23Wh43/9+20YmHLIiO3RUrNITHZnZa0T0n73NOpIRR/f3+lpaXQHBn+19slJSX2sbL/9v/65NvutLkXFxdpaWmbISHZpat3d3dRUVFmZmb7xc1KSkq2eIKgQ0fUd3W2V2A6Ojq0MT78yMWxIDDpxMuaIi7ol5q+U1nQjJG5JDCzfXzHhoz/0+P/6//OUk/bhZLbmZrQM0LapqR9FyqMGh371sigEirfGx2yaXarNESiGAiNLCrzq6bsa2jlmaScKRO3n6SxQDTNmJ7wr7n/zOPm0tf5kp6mNUqkOTjEKBiEMzy1HDnHWWzt/euDHxi4hoG7Oi7EEjPcdGnlkoW/KkreFTm9Z3vm0rLOoJegJDueKQjianajaWjstd21Wl7IOjmufYe8WHLeoLOhWk3SUEn57dKuUz6FAADGlYPbcIenY1z5sKKZNlHEp6GaUGLTrL47Xsm1AAAgAElEQVR4nO1djWPTRpaXPZbNRbGxZWMnlhVkyVKEBEYIUju4SZzPhi1JTQCXz3IsgXYPttBeydJum7ujB9cu3W1393bvrts/9t57I38kcQq30Mbm8kpsWRqN5jfv+83YFYrhcCz8ulIsFisK4dBK5EDkNaUDB0KOEF4RXmdaqQixiMDYXo/jp6MDwMPXGSETImFEKLy2CIGHsX2Eg077CAefXneEUeEfhvYRDjbtIxx82kc4+LSPcPBpH+Hg0z7Cwad9hINP+wgHn/YRDj7tIxx82kc4+LSPcPBpH+Hg0z7CwadXiJC1KM62UDwe33YqHg/Ob2u5jbBBvA8QDg+zaHT4s+T0hD09fXpiukUFIBsP/jQ9MZGc6FywCxP4Mv2nP03vQnBnsowHE3BzMhF19xphHBAmvj/Voasn4OXCCXw9deK7706dOPXd8Wd05QL8PXv2xw///OzCqT//+VQvgrtOrJ44jnddvfrn7777vrz3CIej0Wh8tJTd8LLZ7EhW9jxPHhkZyWY3Njw5J8te3p9baxgtaoxPboysNuVs1uhJzfGm74+PG34zn5fH146Uh6P9gNA+6KcmvW/+eLVFp67+ccSbTKXWU6l02rjQTeOpjauffHr16old6BcnThAj38un037z+l4jBAkdhlf77XxObl4r2K7rJspl243Hpw8asje5nprM5UvTSXsKrsTFuBvNXGuOvzU1lkm6bhTORaP4135xp6LcxDD39KrvyaXrSWFvpdQFhEDJg3Lef3RtbMqdGosOx6emBDFze9PP55CH/i077roI0Y5GpalrzdVzQnTKpjPbaWrKjcbjImBNTD9synLpZHl4jxG6hLA8auTzzWsZ99y3384fnv/22wKzj/p5QJgGUbuViX58/8j160fu35937YvG+GHBvv/k+sXedATo4sXTyemHvueNnOwHKeUIvY3swWT5zCN/5Atj89ZMIjkKtgdUKZffXLOF+fdHshuyMfdfp6f/kh05XLb/8/0NGazNdpKz0A8YodKbyYnVfCqX3XuEZGmYTQhHk+Wjm2kwoenmzGdlROinc57XXLPZjawHVkce/3q6/JcRQJh8f2MyNdmDQHUnYWaahHA9t/c8RAaCQtkH5XTOv2bHv9xMexu5dGOG2bc38/k8Whq5NO3eGJFz6XTzzpnM1P3N92amCreQvUjQKNehvJdez+X9zX+bSUzf8XPeG3/5LD61pwgFNpyIu3FEmDdGM1OHjFROzuWMmanMbVDNHMLIl5LRecNPp/N+43bGvWg0z0ULJS+Xf5wHDsvgMb18h1KpnOf7qzOJiVWOkO0tQoxn4vFEEnk4MpoZO5RN5f3c5BuAEIwPMCWd9/JGUpg38iiwxtGMewQtDSHM5yZTOQKVClgIH9PrKYgRGjNl8BZpb+Qvnw0PMEIPEKbyIK7rbTVE2J7s+48e2MRD1MPBRehh0CNvbm76HaNqNJrNRqPx6CkgfBgg3Ft/+FIIc5O5kYNnzpx5990zbXoX6cyZ338cn0aERj9EbS/Bw1S+cdrOuOXyWIsytp207UwGIhvkYR4RvgzAvUUoy2l/rRAdG0NIbbL5pyn7l+N+3jPODzrCpwX3hy+PHu/Q325/ffTs2b99/bezp+B+f+B5mH9qu98+bRojLTLAzjQ3m3NzTaMJd/glQPhSFZY91sP1/FqyPN+Quzw+tIcwIZuFlARCBANyi0Q/I0yncmnvRxCmHz9Nlm80vU7Ullpfx7R5A2DCfzm53xHmno+wYM83fLldw5A9ueljIYSaQ8AHCAfYW2wgQveHP3x6tk3Pnh09evbCeNbDgHZQEOZ2RTi57j+1h6OQ19stcl1wioXrI15qwBBGeyOE9L8Ql+KJRDkej5fhBf650ah9ZNzD1KrvEY74gC4N9tGweyP00vnmwUuXRkdH323T5+/+2k3eaGAFpO8RvgsIwQ3AWEu7IJQBPWSHkNjLsgF5Irxks6Vf2MkngNAfEIQ+QPBLu+ghMSqXmpxMdXkLb9UuP2k8HgiEJR/YkvcBod0TYY4k0ctmN7yWR/RS6/k7dvn7JjTuZ4TpgIcoeD6I324IEVEq113CAMibn7jD3zfSqX5GmF5PGTOue//sp2c/BTp09nbBnc/KyDDjqN1tabLo1DHJ70D0mp/YnwEP170+9fhHR1L5/GS+MVMWpiDbC/IhFr+xIcsQ4WxBmPcxdvE3QV2JCGAWEJafbCIP+xchGMS5G+DdIJnlVC6Xb6CuEUK7gxDCVgjSGo3GSIcat/4nY9/fTOfkPkYIIzMuHLt+7Nix0Rad/Bdg0XaEOYhbmm9fvHTpSBfdv/Tt2NT95uN8PyNMr6+n8xBMy52A2pBbCDNdCHN5+cMJ27WTZVqVQYl2yzYEcfdx7bC/Ea6j8chtoZ0IQfWaH0wzjErbdRq7bIPenpfRkPYvQhTTVArG3y705vAIEZa2Isz5H9jRH/72iy30yScnxiEM6HOEAA5cQaorViGEXqlbDyHLza8Vxr592vims/YEtnXT91KTfW1LcTUitY5FivU0D1wwXffQH25FiFWMQubbR3kAlOJ/JN9pOKZe+hZhXgYx9TCLhWMM3XxEh6wd/7rLH8rZtP9BMj7f9Dq8hvt8H8HnH1M9tQ8Q4oYahgjzOf9gJnP0Hi6EBnZ0izHFl/GbX9vJIyNfHE4U/tNoNpvGrd8kyzfe6EboyVnZ2yDLCzxMGyf3vNYm4AppHBDC2A7Z7g+XLo4e240uHrn/vRs/0hw/PGyfuXTp2pdn7v86mbwxJ6dz2wjYnVv3srm0f/Kz4ZfaGPUKEUK8daksjo2BO4v3oKgYd0U76rpT9xsPDw9PZXCnAu1emF/dBFkOCGJUTuBzEKFxMrHX6xZdCI2D0/bYFUCY2ElxgJLEFQk3c600PjN2xS3HXaxZ2Jn5tff8DnUKp2mS0iflxB6vPXUQ5vPj3x2/8Oz4fx3vQc/Onn1G74eenZjcuPrlX6HZoePHDx06dPDUuLxFPAPK5cmWPoGZ6BOEMOnyG29sbLz//kiPvVyy7xtUuzdKxvq6DMH2vRKaItnA/WEdXF6wIwNfZLSlfYQwl05/c+rUiQvPnl3YjU7R6+pk6o+ffnrhFLY7ceIC7ubravPsLL2dPXvhKi5cAEKhX/QQwpavTp++/NHlQuF0DwrOXr780V/99+5evlyYKBSmJ/AC7rbstLvcotPvjMvkD/sHYU4+Zk+RLe1FcbQ1mSmgS83VmSjY0gwGCzZt8dqy7QsD8KmogKvcwMOTSeGlltdeKUL/mO2em3nzv3/15m40M/+xHT9ifHF42L3+5oMZfvIBUFeTGfg4M3NjIvmnhxgnnUwO7zHC6PBwnPGozRi13aP33t8wSkCtnL0UEJqb0hzENOWTWR7TGCUIagwjuBYQfijNzZVu3ihPI8LS3sc0vWptuLeiZRsxMqV6DMSochZy/Hg7LvXpAljZXK7tDiFWTXsjWa95I2Hfya/nStcTfbgXI4+ujBJcjFDIeaepZgi+oRshplkbHnl5vEqz4QFCGRHOxwEhpMx9uRcjt56iXT/NZsAXKqLh31aEuGGIKlFNo+0OZQNY3jT8zbu2fcfnCPtPSnOQFjZXV1fvAD0kWl1tyr0Ryqt3PvnkDjQICNvCTat35jP2LxDh+fJwou8QgnD5//wWEDm4CaDTp88TQm8rQm89bbx1+aOPeKOA6JbTp20J9yYiwkT/IQS9ajyA1CFDa57JZDLuRm/0RIjrh7hNKFlupSDlMtxSLieTYvT0qpzLG+eT/YjQ9x/NsOGPz52b4XTOjc5ndyKUAeFaJpo5d+7wTBehO0Q638Td8XftPkQIacajmeHE79fW5tYajcatD35T6IkQebiWFOb/cW280aZm49GjRqOE+/fktEcI9zgD7oEQ0rrNmc+So35eRjvqN24W3Bu9EG6s528mE/MNvyu3AO9BexXhHXJgo3HXfrnvZP00tjSVbs4k7Nu0xpkCs3OrMLUNIWtZmrlk+box2dlfmsIttbmNjY3JHCLMNq73J8JcaSaaOdPw+Aqh37hMq2s7EaYfr02X5xvZzjboXA5DIFw09Zvp1IbXBIR7Hpf2imlKM3bhqL++jtvxU36pIPTmIeihLfzwjzfnSh26BVS6BweNXK5vEeI27aR9VMYdXJOTnjE3nXjSC+FGChBKY5cLHZqAtPFygfLEt94DrTSuJxN9ijCRPDMu40b8rDF+sxDvbWlS+bkC5INuvKtmFZ2aisbxa1D4vaec3J8I0/nS4YT469tHD3G6XZia3+nxgdJp402Ifd7pJgyG3nnrnC3adwxEWO5LhDDw8rDL5e40/E1FeyHE4qj3zeqJ1Q8/XO3Qe++tnjixemdGQoQp+WRfIkyl5F8lXdy0HRVxyxoczmOCuAWhTAhT+BXMjY2OO5Qh38pm5RK4G4hLU8bJ8st9F/gniktTuX86f/3u3V9dv3Ed6MaN63fflgFhbhtCn3+jxOsqk8rZHM+AAeGqn0qNPIlH+y8/bKKvHik1jewIFihG3ngDS6M7EcqQAE+i/+sU9X1EmM96+c0H8UL/IgTe4C6LHH59lCf57e9tNXG3SWn8cHz6t/f+Y2Ru7t7c3BrQrTbNzZWaPoZ9D9wCfjvP6EuEaFNyeapiBMsQuOKC66T+o9u2fWn8w3Ou++//fvjwuZ50t5kHOZiJT69ifniyLxGi5Mm+YfhdVX0q1BtzXyeTF0vjD66AGbpyZWyqRV0F0/LEHETijb5H+N6FZ0idlRm+YnP087J9zPjm/Ee/++ij3/2uFwddqTBneGBL+xxh858L0zb/YQVOl4PQDBLei0Z2fG3t4c2nT9d20m/OZd665Q8AwsZFe3g4jhFYQGMkkmNjY1euXDM2vpibe+M/7pW20RzQnY8Kb2G+2N96CBbm0V1x+ONzb/WiB3+Vs/9y/vy//uvJ8z1ovmCfRj1sPnD7GCFWMe669u1bDXCF2+n9UsP74p3MFdceG4u26k/cxkTx5yeGP5v+7XhW7m+E6LDvYn6Y78QqkLRDHuXhnm5/8ovDU1emXMghWtQ2pFExWf7lXNaTG32NUPbSm3cTyVG5exdJDr/0TI4yTwh///nosUu9aPRtOZXq9hbu3iNktLqWzhvHMu4hI+VlJ9Ob84nyu8aW72hzzw/0ON04N5W5OZKVO9S1VcGnXykghHLKM54k9rqqLwwn8BcHDhp5f/Oa7Qa/ONCYTyRvb24HGNDjf3srmrnl53pfTq9DuvF480F5+g4gHHnSF/tp3Cgg9IzmMdv9chM3paU3L8btM03cVbqd8t6GN364PF3Cb6X3oOz6+kY2m4cEc/phfj2FOX4f/D4NIpTzHiF89BgFEW3p0SYo4k6a3NhAhHN+LpsdoV/q4e8tApD33vBLMwHC88k93osBCMGvR+lXI4yDyfj9P9zB7RR/OBdPHjV6AUTOrc7E7dtnDz071IOOfvrVoeOHPv3DuUTyocxX1/ZWSjlCF6QUV7mTw8NJO1kuJ+0E2FID68E7KJffvHMuGs1k3O7vN28hG6LyKTb9UMZf4Ens8Tp+i4ejBqS3o8lEolwuf1ZGmjjeSw1xn5O/OmO7rh2P2z2Jf5vbdU+v4spMfyB0o8nRcfAFV786duxai75a9XvaytR6Dhq+/Xz6yk/n/OZFd1jca4QQdIiJz+d8/73N5qMONTf9ngRe329vvNhJuO7Ej9aafnZ89aK7979mRr/X9vk9zAxKDUiA5hr4uja3K928eXP3i5RD3fwAWnww9/6939687+7xL2EBRCEqDiem3/nlxMTEO+9MPJ9OF/hK9kSvzWEB4cWJXwJN2NJe/14bJ8ZEBqENRtE/+luISK1wmz2/Kf6w4ssNrP9/+/Klx/UqEbZzoRdt91LS98Kj6ncevjRtR9gCyrZjhk/izrNbG+z8xFp3/MgEdmkaHL7ITHPlfEGe9EbIdv5/SZmkMEERX8z5whBE6oSJEnap7bQXCEZpHbVHK7EXeYAkigrOuCS9QONtCCVmxsIaccsMD2ldA5IEaXZRZ4L6Ap3CoKvLVZHBfMBgWCUUEgVlWwvBqofCvK1ecYL/O/GQKr4IZ6BTQV9cUP4ehIKwFAoVcfqFBTxoEwy0GgotStILyYYkhEIhCYUJWCguh0JM2dEGunP4kRlqk/5isgfSNBsKmcLfhRDutACPwLYhZEIxFFoAr/ciQxARoUgeDV4XQyFh+8wwBriq/LgYqncQvsigRZjvBUT4IiK9DSFDhMBDuHUrQlSsogNsIQkWg8Y7KOiFCZqjET78SAi3NEAy2zyEqatICpL6Y3reZZBgDJJTZF1S2rZsbHvrHTxsA1tAZlqmolQdB8/oZrGoFc2iwiSmqKapg5IVnXBVgSnVTFNTHcfRBL3qVHVBqxYtSwG+syLcjAhFBY4cS0RjBTpYdUxnC0I6EAXRMoui5TimAC+OKYGh0os6fAibCloWEbqG84pYBII5hAswOAXF1nQcGAsg1OlBgFV5AYRqLbRA0rOkCivwVoVPVWRkBUWsyCVrSBJhtMt4WF3kZ0izJJGZLfETFH60goqmLQdntyMEzsAlsASh2ixvURUFJ7TCezVFSdT4+foQvhalYHCSqCwE7ZnCW6xYODvPR6ggrHothEMghDrcCzqproRWJLN1LQyjAAC10EoYzqxEQkW8VFP4FNTxn8BmQ3UEuQwMR4D0oYNw0URS0SpRT1ULusa+NegbO8PmmqgiVjzv4DULHwOPCzNlKThvMgS4gq1V8YV4eCBUD0uCFanXdYkUh9QUdSgswjDBVGgReHQVp1hQdDgGbwLyqcIDVRXRg+DCWXAJmiDgADW01suWoFS6EXKyBAbol0HKFcWCC2Gc2RidQXYtoOjAMQi5oOLw+GAsDe3yCtygO2i/VoLWEvc8vWxpF8JIqCYEnkMs4pAseCgTALhSJfsgElo8Rq2DwTugfhLa0jq6l1m0S4ALBEZRLTOMcgSXVEncamlIhmswtGUy5dBcUnWzWgstIg9h8AykZwkttKbAvWC4AKwVJvUBqpOfweBihe4XtAOhiNbT0ojkD6EtmeMiRyjgPBYFQoidSQhTAFVYnAWCGxaq5JwYXgitgL5LyGAcRBGtG1oawQyULwxDnUWTtwXhrG5Zlq4QQrLUeqCIywFCQauFlhAlRD3wj8Hj60UNNQCkRAqFImRfWeCHRWEZMfdCuM1bKNsQVslRV2HoOvKrRYiwiqGGUCTFrQrIKEbWGEaDCFGOV5bgapiQbUfYbWkozIPmBxaX66D1HYSLFuo8OEMwOSyGpzWyQQ4gX8R4DG6E28igLuIQd9dDCLdEtEm9eIinItChOIujrVZN+NMDhBBNqdUD8ExFaPMQoj14GpismqmJKNGIBx1ZD4Qi6SEOBW6NaZJ+YAvCJUC4AOiQSEphlDSlVbJgwBaMpeoK8md3hCyMGi1RjyF9J0IR1Z+e6bRiEsYZK5D6QDSwiB8QYYymXEAeWqhFFBaFNTKzYi+ErMVDtOHoVrbycAlMF2gXRh0SKgm3FwC1UkcLJ6J4r/C4CFqv9NZDelzNUVTk/4rQsjQdhIqgkgcS0ObULAh+i5aEo4AQClgPPppVAoQiaqWpSCo+lTQIjXpFALNSUSWp2guh2EGoMWwSIGQkpTj+BbhVi4k4JItBPIKzOwuCtwQmSAkr0HpJEdFQLwSR1/bcQlLJItTIowowuAgGqS2EwBLGSPhgFsnzLEILhfMTzEcxVFtYIi9GjEIJqoEy1UOIcrkSwckhlawvR+AsRyi2EAILCSF0DhyKLJDzUxEhdK3XASHOWWhxGQeAUorzNgv8I5MTWl7GCYUH1ZbwQTrr6fFBhPXAhERAhyCmqeO5CvIIeQiDALtdw/xFUmK8IXgiRCgqosTP1EyKvIHd3CDC44Ui+YMlEqJqPTjLEUodHopSBG2pKPB5XoH7nTC3VzraVcFa4T1WScmDpCQsSnpgqReYygMg8LhSTz1EV6ZYzuzSAvhRiHvAhqPs6EX4qBYtnULbiol2E2ZIry4sOHBF1OA6RI1M0p3ZBRNOMKtoqSBtVnipaumWKTLdWRoqStqCA3Gt5sw6Rd0q6vyRWpEfobm3rCLmI/CwhYWqJjkVTbMsFRAq0CNEKSoMrlIFIwLuRYVOF2bDiIXBk2YrpgWxqGSFK0NFVQhYuDMDFgLxRb8jYZ4okgYHM4LJECPfKjJ+RhR4Pg+jklqBPZYCQCml1kPAvUrUK6bEUmCeWhULfjuXV8pF0JLzJA2h0h9PaaClErRVFK5TvHtM+fmzRRZEo4z8fy8e0lD5s9HrwCAZYSJoeBGTdsxs6YlUuMExiNgML9HQMQci4y0GY4Sp5WOmwfOaj9BKNfHG9kxgn9iZiE9iwWP5K17jPTMaFc0Fn3aRKVIwFpxb3g3bxR/yWRV1MywqvRN6SdNUJmypIO1oAmlXURCF7S0Y5k4k04LQYXkPUmjenk+KVbWe064nQoG8tNA7HV2o1+u1A8sVbfdOYY5R6XvMASZAGPnXl4s/Xi1QlB6Fj51ktcOhXalnvVTk8WHvulcQMIZqxV5XW0RP7lFgQ/NMZLKdLO4MoLoYfqGqG1jY2N/BQ+5y67uIISR6FScGVv2AtmuvEkOEO4fIFAxwKpYeXtZ2lG66SKXY9cdHTkSR6o9TL4RgRBWK8RkvSm4d6SxmOYJGno3bveAuUWy/sRYPMUgWtygAREkq1nHgrIJGRWrfzm0bfdCwlBDYarHVAVk0sUt1RPTNoaHAyEvBFTI2rQR/J0L0OOE6z5fRcKpYLqhXuoukiJBRqKoHjnlWR3YthSJogJYg++MIwaZQ7g05AaMKLgUUEMtYlIZgFsdv1+AyxD/OLHlqMPMmxgOQ6AMGqk6A0kqYjMxCwgjeXqIqJUUmkXpoCKFb6OcjpkhxVSiMn6TethQmdjHQszoGgys8OY0oWxHypFiX1CD80QSM5mv8LcQRLoCUq/z+utUSEQXvW7ECI6bzasaKCta/xssdobrOOEIK5kGoqd5h8fIjpxh6Aqv1CVNvk8dIcCzx6msd8/SeUZuIucVyUTcxXKPhxnSrQoaxCyEgsYAXmqCYRV2vcKVZBMUkHoZaPESnAQFNlfKKwHNJWPUIoSGGOZYw3uFZJPA2NGtZPGLWYJQLVhFibwHCHR2ivFmejCybVJvBuTuA+oztK4yBUNeLOiZSvMICaXYRn9ALoaRguswksKX1TtBPfOkgDNUwBwQFANGRdN2qQcSICGtqNw8r5NklTceYUWhFGhBykuSGFdIuuFqsUWJVC9UwCoIwHcCQpcGAAfrQLJDHFZWGDgGawOPUKrJSxGg1TFUZTJkkSoRNfLTUWdTYLqVUiQZfhLYUs4DFCtDyNoRESxACStVlXmHhCFFKu3gIw7MWazzyDqIPhChZqH5h/OTw2xdheIAQw3nyw0ylIB8bW4skvGjcTF70p4oJZbigzIQQzGJ9oVJZqOD0YDOeye0S01R5Xq4QD8Odcns3wvrSwpCjo0hXUAnBg3OEEY3XeQKEgepEVmo8b+daQF7QwVScZiO0EsG0CC1QTSK9g+yJeAgSIopUloQW9RbCYITCMswndGYhK0nwW8YDm23x1NsR4gyAlJK3wM4qjhN2wrGw1I1Qx+kBMcP6iKZAmlyHSUGEIuuWUgaGKmIpWK1tV/VFWqKTZnEYmPhrqh4hIT+wDWEVTTl0gx3MdngoBDxcxiSUewu0hxEcI/yZJIU/ipAXdQSxhbAqbCdESMGAxAVCkWptKQVZ7LalNMMS1qxaCCEGxyCcFwUcGouGVZ+dCGM4CoUbsQo5qG6EjDJWGu4QFjFJQegB4nMQoqqHKrqGmSbVRmqmpmlhvWtFiCOkG9D1SFg4AOHAylpVxZpUgHCWEZNUEbLzkNjOlPRaVUezV1clzJsVrLtCarsD4Yqm6aiPs6oCpmyHlGINpahpDk0FWlld1awKev3nIBR5jSFCIk1LhqRnsz14iGsgoCCL5D8lqjKFVg60dJbeUNaXyXRa7f4XWq6LWBxaJlcNaV83QjR0oUikLmF1dnmJHKLYzUMQYPL3ETJZVN3B1QRa+XweDyVmHuCxAnodZlLVoFbp4uESTSg1FkwMoxd5TY3RAsMS2V2yiWBMNarUOJHQbBB5KWKMzEKtisbVwbEvDZEu1EIHMGVaxBUA0HBsVQM9Q7MbgXYR7i0Ya9lCRtHOCo+8lQqZxJUi9/jF7oh6h8eXwEcVdVXVNDS4gqJZFqSDXbeomh6EjPCqgGtVBV1XgQsSNlXgRpFKITrW90B0dEXQLY21JkVU9GoVrmHUK6rg1iVRxw51eCD0iLdjBqviIDCz1YuWKmjQAVM0TZGohYKpsqjBzXgOs3mm6SY8HJkC41NYV1S/AyFVPUXyW6xVTdiSBYisXQIhJydRpssoX2aU+WNtgGJyit2x8tDuApILXgWg9B9vQebiVIq8okx8xtInr6eg2+aOn2GMzgsO+ExK8qnOQgu2FDLxmrC0bUPHTh5iwIzSyqSgZMB76VCbnzQAfDDW2TG4xonBp1DtAyFICi+iSEEYLFK1o10VoTq1whsLfGMDlndwCDi5In3A6VAQBVUvRF7fwYkTqMaCjQXKYHh6Qasa3bnldm8h8tITHwFVSnis1SGJdRbzqVsqS2G2IPFe8CmoKHQbjUhq3xDshGECB9SqMJFgULeM84nRsDEJEmkiSEpIQjiLWvMk8TJ7i9ESv1P5ET38P5GJFXbFVKpUGoJZNzXFxDojk3jtyFRZUGVjLIyhlGDFRKsYpJV8iYX4VaXylojbR3jpiXogdZKquKpuqiTWL1S72UYvg1Cv4lKEyTTcLYPJq66oDucQZ3uFTyamxFKlgqyILTBFJVlD5ZOoJgncqiq8+kZyxkgHsRQpUeCE6Z9OgfSOXTk/NUJWAakIg0sH3pjgx0WwpOA2rGpVwx0FVYRc+rUAAALxSURBVN0BMwsXCHMYIllJC4clVRN1yzSBX/gKOmaaVlXUdLTSklisFsHSFKsmmHIN7gUjC8kufBRV/fl1tVeNUMBdFxVBCQtWWFEqDnxWHGCqojmKFtaUakXRw6oaVlE+h3RHEE19iFkmmy1KliNYjqSHFRbTVXNJtCAG0y3mWIrliGYRrgiqo6kVXQhjQy2maLOWUrV+ZoRWVbCKolIVYaACIKhqWlXSQLpiCo6YVRQVNNGhIK+igmuOqRXQQ7EiSTAtYRC5ogWiLokLol5EhBrkVCLIAvjDimBCNqggwgrE6lYVFIDpO8PknxahFBZjqqBWpQqokIoIgYda2HGGFLRCMDTcjBPTUasqErhkU6owQBiGUAAG7sBFcOigsw5wFsaPcFEtdcepVkAiyO86QgzUWauqkG387AiFahESVcVhoHBM5wjVGLAmJgEOgcUUXEMxdbSNQ2CFqpoEUlpkgBB5CIGNpoKlEqWYqJvIUM0B61JUYhpYJrhPhLgFEFZArS1ThTnQfmaEoqgv6eB6HUEPa3oMEaqOFNM0E7KTmK6Zs4ppqVbFQk81pAox0NkKynUY7H8FzImmV1SpoqvFRVGNqfqCJYWLmuWwiq5UZyXswrFQD6kh8FD4+aVUNHHwYCTB2oFS6opkkREtWhK+wWfT0XUT3b+lgAkVJItB/FlkeAB2EwVRxYaSgBZYY5rpQOJApywBA1hQdrTOpg4hMBNU/edFSOEkBRe4/geGQQyWtBjtAKXAqLUixPfL8qSLRydSEPKKwZKRQNVaHu0Ea3oUD1L0y1q3/bwIOyQ5Trj4Uj38dPSqdrKrf0e08fPQq0HIY+z+pFeDsKs82Xf0iqRU3GWxsQ/o/983Sl4/2kc4+LSPcPBpH+Hg0z7Cwad9hINP+wgHn/YRDj7tIxx82kc4+LSPcPBpH+Hg0z7Cwad9hINP+wgHnzjCmhB9jREecIRYZK+H8ZNSBH8gZSUSOfDaUsgRiuGh8FDsdaWKY/0vf+PwupkXKio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9" name="Imagen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368" y="4992145"/>
            <a:ext cx="1384995" cy="1384995"/>
          </a:xfrm>
          <a:prstGeom prst="rect">
            <a:avLst/>
          </a:prstGeom>
        </p:spPr>
      </p:pic>
      <p:pic>
        <p:nvPicPr>
          <p:cNvPr id="11" name="Imagen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71" y="4992146"/>
            <a:ext cx="1384995" cy="1384995"/>
          </a:xfrm>
          <a:prstGeom prst="rect">
            <a:avLst/>
          </a:prstGeom>
        </p:spPr>
      </p:pic>
      <p:pic>
        <p:nvPicPr>
          <p:cNvPr id="10" name="Picture 6" descr="Resultado de imagen para analizador de espectro concepto">
            <a:extLst>
              <a:ext uri="{FF2B5EF4-FFF2-40B4-BE49-F238E27FC236}">
                <a16:creationId xmlns:a16="http://schemas.microsoft.com/office/drawing/2014/main" id="{EAED0C87-2C4E-4D65-B55A-FB143ABE4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980728"/>
            <a:ext cx="9102115" cy="4011418"/>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3">
            <a:extLst>
              <a:ext uri="{FF2B5EF4-FFF2-40B4-BE49-F238E27FC236}">
                <a16:creationId xmlns:a16="http://schemas.microsoft.com/office/drawing/2014/main" id="{39AF5DC9-8442-4EE8-86B1-6734673F52F0}"/>
              </a:ext>
            </a:extLst>
          </p:cNvPr>
          <p:cNvSpPr txBox="1"/>
          <p:nvPr/>
        </p:nvSpPr>
        <p:spPr>
          <a:xfrm>
            <a:off x="4499992" y="5120037"/>
            <a:ext cx="3384376" cy="369332"/>
          </a:xfrm>
          <a:prstGeom prst="rect">
            <a:avLst/>
          </a:prstGeom>
          <a:noFill/>
        </p:spPr>
        <p:txBody>
          <a:bodyPr wrap="square" rtlCol="0">
            <a:spAutoFit/>
          </a:bodyPr>
          <a:lstStyle/>
          <a:p>
            <a:pPr algn="ctr"/>
            <a:r>
              <a:rPr lang="es-CO" b="1" dirty="0"/>
              <a:t>DESARROLLADORES:</a:t>
            </a:r>
          </a:p>
        </p:txBody>
      </p:sp>
      <p:sp>
        <p:nvSpPr>
          <p:cNvPr id="13" name="CuadroTexto 1">
            <a:extLst>
              <a:ext uri="{FF2B5EF4-FFF2-40B4-BE49-F238E27FC236}">
                <a16:creationId xmlns:a16="http://schemas.microsoft.com/office/drawing/2014/main" id="{68B872E0-60F8-46DC-A7F4-6B00BC09A62F}"/>
              </a:ext>
            </a:extLst>
          </p:cNvPr>
          <p:cNvSpPr txBox="1"/>
          <p:nvPr/>
        </p:nvSpPr>
        <p:spPr>
          <a:xfrm>
            <a:off x="972681" y="5425423"/>
            <a:ext cx="4464496" cy="276999"/>
          </a:xfrm>
          <a:prstGeom prst="rect">
            <a:avLst/>
          </a:prstGeom>
          <a:noFill/>
        </p:spPr>
        <p:txBody>
          <a:bodyPr wrap="square" rtlCol="0">
            <a:spAutoFit/>
          </a:bodyPr>
          <a:lstStyle/>
          <a:p>
            <a:pPr algn="ctr"/>
            <a:r>
              <a:rPr lang="es-CO" sz="1200" dirty="0"/>
              <a:t>Ing. </a:t>
            </a:r>
            <a:r>
              <a:rPr lang="es-CO" sz="1200" dirty="0" err="1"/>
              <a:t>Angelo</a:t>
            </a:r>
            <a:r>
              <a:rPr lang="es-CO" sz="1200" dirty="0"/>
              <a:t> Joseph Soto Vergel</a:t>
            </a:r>
          </a:p>
        </p:txBody>
      </p:sp>
    </p:spTree>
    <p:extLst>
      <p:ext uri="{BB962C8B-B14F-4D97-AF65-F5344CB8AC3E}">
        <p14:creationId xmlns:p14="http://schemas.microsoft.com/office/powerpoint/2010/main" val="802840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635896" y="0"/>
            <a:ext cx="6048672" cy="584775"/>
          </a:xfrm>
          <a:prstGeom prst="rect">
            <a:avLst/>
          </a:prstGeom>
          <a:noFill/>
        </p:spPr>
        <p:txBody>
          <a:bodyPr wrap="square" rtlCol="0">
            <a:spAutoFit/>
          </a:bodyPr>
          <a:lstStyle/>
          <a:p>
            <a:r>
              <a:rPr lang="es-CO" b="1" dirty="0" smtClean="0">
                <a:solidFill>
                  <a:schemeClr val="bg1"/>
                </a:solidFill>
                <a:latin typeface="Times New Roman" panose="02020603050405020304" pitchFamily="18" charset="0"/>
                <a:cs typeface="Times New Roman" panose="02020603050405020304" pitchFamily="18" charset="0"/>
              </a:rPr>
              <a:t>5. </a:t>
            </a:r>
            <a:r>
              <a:rPr lang="es-CO" b="1" dirty="0" smtClean="0">
                <a:solidFill>
                  <a:schemeClr val="bg1"/>
                </a:solidFill>
                <a:latin typeface="Times New Roman" panose="02020603050405020304" pitchFamily="18" charset="0"/>
                <a:cs typeface="Times New Roman" panose="02020603050405020304" pitchFamily="18" charset="0"/>
              </a:rPr>
              <a:t>REPOSITORIO EN GITHUB</a:t>
            </a:r>
          </a:p>
          <a:p>
            <a:r>
              <a:rPr lang="es-CO" sz="1400" b="1" dirty="0" smtClean="0">
                <a:solidFill>
                  <a:schemeClr val="bg1"/>
                </a:solidFill>
                <a:latin typeface="Times New Roman" panose="02020603050405020304" pitchFamily="18" charset="0"/>
                <a:cs typeface="Times New Roman" panose="02020603050405020304" pitchFamily="18" charset="0"/>
              </a:rPr>
              <a:t>5.1 ESTRUCTURA DEL REPOSITORIO</a:t>
            </a:r>
            <a:endParaRPr lang="es-CO" sz="1400" b="1" dirty="0">
              <a:solidFill>
                <a:schemeClr val="bg1"/>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045952" y="980728"/>
            <a:ext cx="7052096" cy="4686874"/>
          </a:xfrm>
          <a:prstGeom prst="rect">
            <a:avLst/>
          </a:prstGeom>
        </p:spPr>
      </p:pic>
    </p:spTree>
    <p:extLst>
      <p:ext uri="{BB962C8B-B14F-4D97-AF65-F5344CB8AC3E}">
        <p14:creationId xmlns:p14="http://schemas.microsoft.com/office/powerpoint/2010/main" val="1255435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635896" y="15032"/>
            <a:ext cx="6048672" cy="584775"/>
          </a:xfrm>
          <a:prstGeom prst="rect">
            <a:avLst/>
          </a:prstGeom>
          <a:noFill/>
        </p:spPr>
        <p:txBody>
          <a:bodyPr wrap="square" rtlCol="0">
            <a:spAutoFit/>
          </a:bodyPr>
          <a:lstStyle/>
          <a:p>
            <a:r>
              <a:rPr lang="es-CO" b="1" dirty="0" smtClean="0">
                <a:solidFill>
                  <a:schemeClr val="bg1"/>
                </a:solidFill>
                <a:latin typeface="Times New Roman" panose="02020603050405020304" pitchFamily="18" charset="0"/>
                <a:cs typeface="Times New Roman" panose="02020603050405020304" pitchFamily="18" charset="0"/>
              </a:rPr>
              <a:t>5. </a:t>
            </a:r>
            <a:r>
              <a:rPr lang="es-CO" b="1" dirty="0" smtClean="0">
                <a:solidFill>
                  <a:schemeClr val="bg1"/>
                </a:solidFill>
                <a:latin typeface="Times New Roman" panose="02020603050405020304" pitchFamily="18" charset="0"/>
                <a:cs typeface="Times New Roman" panose="02020603050405020304" pitchFamily="18" charset="0"/>
              </a:rPr>
              <a:t>REPOSITORIO EN GITHUB</a:t>
            </a:r>
          </a:p>
          <a:p>
            <a:r>
              <a:rPr lang="es-CO" sz="1400" b="1" dirty="0" smtClean="0">
                <a:solidFill>
                  <a:schemeClr val="bg1"/>
                </a:solidFill>
                <a:latin typeface="Times New Roman" panose="02020603050405020304" pitchFamily="18" charset="0"/>
                <a:cs typeface="Times New Roman" panose="02020603050405020304" pitchFamily="18" charset="0"/>
              </a:rPr>
              <a:t>5.2 LICENCIAMIENTO</a:t>
            </a:r>
            <a:endParaRPr lang="es-CO" sz="1400" b="1"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79512" y="1268760"/>
            <a:ext cx="8964488" cy="2862322"/>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GPL (General </a:t>
            </a:r>
            <a:r>
              <a:rPr lang="es-ES" dirty="0" err="1">
                <a:latin typeface="Times New Roman" panose="02020603050405020304" pitchFamily="18" charset="0"/>
                <a:cs typeface="Times New Roman" panose="02020603050405020304" pitchFamily="18" charset="0"/>
              </a:rPr>
              <a:t>Public</a:t>
            </a:r>
            <a:r>
              <a:rPr lang="es-ES" dirty="0">
                <a:latin typeface="Times New Roman" panose="02020603050405020304" pitchFamily="18" charset="0"/>
                <a:cs typeface="Times New Roman" panose="02020603050405020304" pitchFamily="18" charset="0"/>
              </a:rPr>
              <a:t> </a:t>
            </a:r>
            <a:r>
              <a:rPr lang="es-ES" dirty="0" err="1">
                <a:latin typeface="Times New Roman" panose="02020603050405020304" pitchFamily="18" charset="0"/>
                <a:cs typeface="Times New Roman" panose="02020603050405020304" pitchFamily="18" charset="0"/>
              </a:rPr>
              <a:t>License</a:t>
            </a:r>
            <a:r>
              <a:rPr lang="es-ES" dirty="0">
                <a:latin typeface="Times New Roman" panose="02020603050405020304" pitchFamily="18" charset="0"/>
                <a:cs typeface="Times New Roman" panose="02020603050405020304" pitchFamily="18" charset="0"/>
              </a:rPr>
              <a:t>) es un software de licencia gratuita que se utiliza popularmente en todo el mundo. Permite a los usuarios estudiar, ejecutar, compartir y modificar el software. Esta licencia fue escrita originalmente por Richard </a:t>
            </a:r>
            <a:r>
              <a:rPr lang="es-ES" dirty="0" err="1">
                <a:latin typeface="Times New Roman" panose="02020603050405020304" pitchFamily="18" charset="0"/>
                <a:cs typeface="Times New Roman" panose="02020603050405020304" pitchFamily="18" charset="0"/>
              </a:rPr>
              <a:t>Stallman</a:t>
            </a:r>
            <a:r>
              <a:rPr lang="es-ES" dirty="0">
                <a:latin typeface="Times New Roman" panose="02020603050405020304" pitchFamily="18" charset="0"/>
                <a:cs typeface="Times New Roman" panose="02020603050405020304" pitchFamily="18" charset="0"/>
              </a:rPr>
              <a:t> de la </a:t>
            </a:r>
            <a:r>
              <a:rPr lang="es-ES" dirty="0" smtClean="0">
                <a:latin typeface="Times New Roman" panose="02020603050405020304" pitchFamily="18" charset="0"/>
                <a:cs typeface="Times New Roman" panose="02020603050405020304" pitchFamily="18" charset="0"/>
              </a:rPr>
              <a:t>Free Software </a:t>
            </a:r>
            <a:r>
              <a:rPr lang="es-ES" dirty="0" err="1" smtClean="0">
                <a:latin typeface="Times New Roman" panose="02020603050405020304" pitchFamily="18" charset="0"/>
                <a:cs typeface="Times New Roman" panose="02020603050405020304" pitchFamily="18" charset="0"/>
              </a:rPr>
              <a:t>Foundation</a:t>
            </a:r>
            <a:r>
              <a:rPr lang="es-ES" dirty="0" smtClean="0">
                <a:latin typeface="Times New Roman" panose="02020603050405020304" pitchFamily="18" charset="0"/>
                <a:cs typeface="Times New Roman" panose="02020603050405020304" pitchFamily="18" charset="0"/>
              </a:rPr>
              <a:t> para </a:t>
            </a:r>
            <a:r>
              <a:rPr lang="es-ES" dirty="0">
                <a:latin typeface="Times New Roman" panose="02020603050405020304" pitchFamily="18" charset="0"/>
                <a:cs typeface="Times New Roman" panose="02020603050405020304" pitchFamily="18" charset="0"/>
              </a:rPr>
              <a:t>el </a:t>
            </a:r>
            <a:r>
              <a:rPr lang="es-ES" dirty="0" smtClean="0">
                <a:latin typeface="Times New Roman" panose="02020603050405020304" pitchFamily="18" charset="0"/>
                <a:cs typeface="Times New Roman" panose="02020603050405020304" pitchFamily="18" charset="0"/>
              </a:rPr>
              <a:t>Proyecto GNU</a:t>
            </a:r>
            <a:r>
              <a:rPr lang="es-ES" dirty="0">
                <a:latin typeface="Times New Roman" panose="02020603050405020304" pitchFamily="18" charset="0"/>
                <a:cs typeface="Times New Roman" panose="02020603050405020304" pitchFamily="18" charset="0"/>
              </a:rPr>
              <a:t> . Primero apareció en el mes de septiembre de 1983.</a:t>
            </a:r>
          </a:p>
          <a:p>
            <a:r>
              <a:rPr lang="es-ES" dirty="0">
                <a:latin typeface="Times New Roman" panose="02020603050405020304" pitchFamily="18" charset="0"/>
                <a:cs typeface="Times New Roman" panose="02020603050405020304" pitchFamily="18" charset="0"/>
              </a:rPr>
              <a:t>AGPL es muy similar a GPL, pero más oneroso. La GPL lo obliga a distribuir su propio código fuente valioso si distribuye binarios que usan </a:t>
            </a:r>
            <a:r>
              <a:rPr lang="es-ES" dirty="0" err="1">
                <a:latin typeface="Times New Roman" panose="02020603050405020304" pitchFamily="18" charset="0"/>
                <a:cs typeface="Times New Roman" panose="02020603050405020304" pitchFamily="18" charset="0"/>
              </a:rPr>
              <a:t>ProcessMaker</a:t>
            </a:r>
            <a:r>
              <a:rPr lang="es-ES" dirty="0">
                <a:latin typeface="Times New Roman" panose="02020603050405020304" pitchFamily="18" charset="0"/>
                <a:cs typeface="Times New Roman" panose="02020603050405020304" pitchFamily="18" charset="0"/>
              </a:rPr>
              <a:t>. La AGPL da un paso más y le obliga a poner a disposición del mundo su código fuente si lo está usando en un servidor conectado a la red como Software-as-a-</a:t>
            </a:r>
            <a:r>
              <a:rPr lang="es-ES" dirty="0" err="1">
                <a:latin typeface="Times New Roman" panose="02020603050405020304" pitchFamily="18" charset="0"/>
                <a:cs typeface="Times New Roman" panose="02020603050405020304" pitchFamily="18" charset="0"/>
              </a:rPr>
              <a:t>Service</a:t>
            </a:r>
            <a:r>
              <a:rPr lang="es-ES" dirty="0">
                <a:latin typeface="Times New Roman" panose="02020603050405020304" pitchFamily="18" charset="0"/>
                <a:cs typeface="Times New Roman" panose="02020603050405020304" pitchFamily="18" charset="0"/>
              </a:rPr>
              <a:t> (SaaS) o como Proveedor de servicios de aplicaciones (ASP). )</a:t>
            </a:r>
          </a:p>
          <a:p>
            <a:endParaRPr lang="en-US" dirty="0">
              <a:latin typeface="Times New Roman" panose="02020603050405020304" pitchFamily="18" charset="0"/>
              <a:cs typeface="Times New Roman" panose="02020603050405020304" pitchFamily="18" charset="0"/>
            </a:endParaRPr>
          </a:p>
        </p:txBody>
      </p:sp>
      <p:pic>
        <p:nvPicPr>
          <p:cNvPr id="8194" name="Picture 2" descr="Resultado de imagen para gnu gp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3789040"/>
            <a:ext cx="5625207" cy="22907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283968" y="6079774"/>
            <a:ext cx="4320480" cy="369332"/>
          </a:xfrm>
          <a:prstGeom prst="rect">
            <a:avLst/>
          </a:prstGeom>
          <a:noFill/>
        </p:spPr>
        <p:txBody>
          <a:bodyPr wrap="square" rtlCol="0">
            <a:spAutoFit/>
          </a:bodyPr>
          <a:lstStyle/>
          <a:p>
            <a:r>
              <a:rPr lang="es-ES" dirty="0" smtClean="0"/>
              <a:t>Tipos de licenciamiento</a:t>
            </a:r>
            <a:endParaRPr lang="en-US" dirty="0"/>
          </a:p>
        </p:txBody>
      </p:sp>
    </p:spTree>
    <p:extLst>
      <p:ext uri="{BB962C8B-B14F-4D97-AF65-F5344CB8AC3E}">
        <p14:creationId xmlns:p14="http://schemas.microsoft.com/office/powerpoint/2010/main" val="4127082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267744" y="1052736"/>
            <a:ext cx="4608512" cy="584775"/>
          </a:xfrm>
          <a:prstGeom prst="rect">
            <a:avLst/>
          </a:prstGeom>
          <a:noFill/>
        </p:spPr>
        <p:txBody>
          <a:bodyPr wrap="square" rtlCol="0">
            <a:spAutoFit/>
          </a:bodyPr>
          <a:lstStyle/>
          <a:p>
            <a:pPr algn="ctr"/>
            <a:r>
              <a:rPr lang="es-CO" sz="3200" b="1" dirty="0">
                <a:latin typeface="Times New Roman" panose="02020603050405020304" pitchFamily="18" charset="0"/>
                <a:cs typeface="Times New Roman" panose="02020603050405020304" pitchFamily="18" charset="0"/>
              </a:rPr>
              <a:t>PREGUNTAS</a:t>
            </a:r>
          </a:p>
        </p:txBody>
      </p:sp>
      <p:pic>
        <p:nvPicPr>
          <p:cNvPr id="4098" name="Picture 2" descr="Resultado de imagen para pregunt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644" y="1844824"/>
            <a:ext cx="6332711" cy="4154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004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12" y="-27384"/>
            <a:ext cx="9433048" cy="6984776"/>
          </a:xfrm>
          <a:prstGeom prst="rect">
            <a:avLst/>
          </a:prstGeom>
        </p:spPr>
      </p:pic>
      <p:pic>
        <p:nvPicPr>
          <p:cNvPr id="3074" name="Picture 2" descr="Resultado de imagen para gracias x su atencion con transparenc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1524" y="2636912"/>
            <a:ext cx="3980952" cy="2489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52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alizador de espectros">
            <a:extLst>
              <a:ext uri="{FF2B5EF4-FFF2-40B4-BE49-F238E27FC236}">
                <a16:creationId xmlns:a16="http://schemas.microsoft.com/office/drawing/2014/main" id="{CD0C97BA-B21A-412E-BAA8-1395EA793D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1482" y="2852936"/>
            <a:ext cx="4495428" cy="2813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849FD7-5CF2-4CA5-8BAD-3004D90B195F}"/>
              </a:ext>
            </a:extLst>
          </p:cNvPr>
          <p:cNvSpPr txBox="1"/>
          <p:nvPr/>
        </p:nvSpPr>
        <p:spPr>
          <a:xfrm>
            <a:off x="4731482" y="5688043"/>
            <a:ext cx="4438886" cy="430887"/>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Figura 2. Analizador de espectro comercial</a:t>
            </a:r>
          </a:p>
          <a:p>
            <a:r>
              <a:rPr lang="es-ES" sz="800" dirty="0">
                <a:latin typeface="Times New Roman" panose="02020603050405020304" pitchFamily="18" charset="0"/>
                <a:cs typeface="Times New Roman" panose="02020603050405020304" pitchFamily="18" charset="0"/>
              </a:rPr>
              <a:t>Fuente: https://i1.wp.com/ingenieriaelectronica.org/wp-content/uploads/Analizador-de-espectros.jpg</a:t>
            </a:r>
            <a:endParaRPr lang="en-US" sz="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198AC76-B599-42BC-A90D-FCCD82CE45F0}"/>
              </a:ext>
            </a:extLst>
          </p:cNvPr>
          <p:cNvSpPr txBox="1"/>
          <p:nvPr/>
        </p:nvSpPr>
        <p:spPr>
          <a:xfrm>
            <a:off x="4731482" y="908720"/>
            <a:ext cx="4593046" cy="1569660"/>
          </a:xfrm>
          <a:prstGeom prst="rect">
            <a:avLst/>
          </a:prstGeom>
          <a:noFill/>
        </p:spPr>
        <p:txBody>
          <a:bodyPr wrap="square" rtlCol="0">
            <a:spAutoFit/>
          </a:bodyPr>
          <a:lstStyle/>
          <a:p>
            <a:r>
              <a:rPr lang="es-ES" sz="1600" dirty="0">
                <a:latin typeface="Times New Roman" panose="02020603050405020304" pitchFamily="18" charset="0"/>
                <a:cs typeface="Times New Roman" panose="02020603050405020304" pitchFamily="18" charset="0"/>
              </a:rPr>
              <a:t>Un </a:t>
            </a:r>
            <a:r>
              <a:rPr lang="es-ES" sz="1600" b="1" dirty="0">
                <a:latin typeface="Times New Roman" panose="02020603050405020304" pitchFamily="18" charset="0"/>
                <a:cs typeface="Times New Roman" panose="02020603050405020304" pitchFamily="18" charset="0"/>
              </a:rPr>
              <a:t>Analizador de espectros</a:t>
            </a:r>
            <a:r>
              <a:rPr lang="es-ES" sz="1600" dirty="0">
                <a:latin typeface="Times New Roman" panose="02020603050405020304" pitchFamily="18" charset="0"/>
                <a:cs typeface="Times New Roman" panose="02020603050405020304" pitchFamily="18" charset="0"/>
              </a:rPr>
              <a:t> es un instrumento de medición utilizado con regularidad por los laboratorios para realizar diversos análisis espectrales, los cuales ayudan a descubrir problemas que por lo general un osciloscopio no seria capaz de detectar. </a:t>
            </a:r>
            <a:endParaRPr lang="en-US" sz="1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C83A241-2E65-4B90-97B0-5E955DD86EFA}"/>
              </a:ext>
            </a:extLst>
          </p:cNvPr>
          <p:cNvSpPr txBox="1"/>
          <p:nvPr/>
        </p:nvSpPr>
        <p:spPr>
          <a:xfrm>
            <a:off x="179512" y="3429000"/>
            <a:ext cx="4495428" cy="2308324"/>
          </a:xfrm>
          <a:prstGeom prst="rect">
            <a:avLst/>
          </a:prstGeom>
          <a:noFill/>
        </p:spPr>
        <p:txBody>
          <a:bodyPr wrap="square" rtlCol="0">
            <a:spAutoFit/>
          </a:bodyPr>
          <a:lstStyle/>
          <a:p>
            <a:r>
              <a:rPr lang="es-ES" sz="1600" b="1" dirty="0">
                <a:latin typeface="Times New Roman" panose="02020603050405020304" pitchFamily="18" charset="0"/>
                <a:cs typeface="Times New Roman" panose="02020603050405020304" pitchFamily="18" charset="0"/>
              </a:rPr>
              <a:t>La principal característica de un analizador de espectros</a:t>
            </a:r>
            <a:r>
              <a:rPr lang="es-ES" sz="1600" dirty="0">
                <a:latin typeface="Times New Roman" panose="02020603050405020304" pitchFamily="18" charset="0"/>
                <a:cs typeface="Times New Roman" panose="02020603050405020304" pitchFamily="18" charset="0"/>
              </a:rPr>
              <a:t> es que este permite analizar señales de cualquier tipo (siempre y cuando sean eléctricas), un ejemplo de esto pueden ser las señales de radio. </a:t>
            </a:r>
            <a:r>
              <a:rPr lang="es-ES" sz="1600" b="1" dirty="0">
                <a:latin typeface="Times New Roman" panose="02020603050405020304" pitchFamily="18" charset="0"/>
                <a:cs typeface="Times New Roman" panose="02020603050405020304" pitchFamily="18" charset="0"/>
              </a:rPr>
              <a:t>Lo que hace diferente a un analizador de espectros y a un osciloscopio</a:t>
            </a:r>
            <a:r>
              <a:rPr lang="es-ES" sz="1600" dirty="0">
                <a:latin typeface="Times New Roman" panose="02020603050405020304" pitchFamily="18" charset="0"/>
                <a:cs typeface="Times New Roman" panose="02020603050405020304" pitchFamily="18" charset="0"/>
              </a:rPr>
              <a:t> es que el analizador permite obtener información de la señal que prácticamente no debería poder obtenerse en el dominio del tiempo.</a:t>
            </a:r>
            <a:endParaRPr lang="en-US" sz="1600" dirty="0">
              <a:latin typeface="Times New Roman" panose="02020603050405020304" pitchFamily="18" charset="0"/>
              <a:cs typeface="Times New Roman" panose="02020603050405020304" pitchFamily="18" charset="0"/>
            </a:endParaRPr>
          </a:p>
        </p:txBody>
      </p:sp>
      <p:pic>
        <p:nvPicPr>
          <p:cNvPr id="1032" name="Picture 8" descr="Resultado de imagen para analizador de espectro concepto">
            <a:extLst>
              <a:ext uri="{FF2B5EF4-FFF2-40B4-BE49-F238E27FC236}">
                <a16:creationId xmlns:a16="http://schemas.microsoft.com/office/drawing/2014/main" id="{44888AF1-BCC4-4B83-B7A5-2D9994108A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908721"/>
            <a:ext cx="4320480" cy="18722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70B59D3-671B-4EE4-A2C5-5D6B9648BE76}"/>
              </a:ext>
            </a:extLst>
          </p:cNvPr>
          <p:cNvSpPr txBox="1"/>
          <p:nvPr/>
        </p:nvSpPr>
        <p:spPr>
          <a:xfrm>
            <a:off x="215516" y="2780928"/>
            <a:ext cx="4428494" cy="661720"/>
          </a:xfrm>
          <a:prstGeom prst="rect">
            <a:avLst/>
          </a:prstGeom>
          <a:noFill/>
        </p:spPr>
        <p:txBody>
          <a:bodyPr wrap="square" rtlCol="0">
            <a:spAutoFit/>
          </a:bodyPr>
          <a:lstStyle/>
          <a:p>
            <a:r>
              <a:rPr lang="es-ES" sz="1400" dirty="0">
                <a:latin typeface="Times New Roman" panose="02020603050405020304" pitchFamily="18" charset="0"/>
                <a:cs typeface="Times New Roman" panose="02020603050405020304" pitchFamily="18" charset="0"/>
              </a:rPr>
              <a:t>Figura 1. Analizador de espectro con análisis empleando una computadora.</a:t>
            </a:r>
          </a:p>
          <a:p>
            <a:r>
              <a:rPr lang="es-ES" sz="900" dirty="0">
                <a:latin typeface="Times New Roman" panose="02020603050405020304" pitchFamily="18" charset="0"/>
                <a:cs typeface="Times New Roman" panose="02020603050405020304" pitchFamily="18" charset="0"/>
              </a:rPr>
              <a:t>Fuente: http://www.</a:t>
            </a:r>
            <a:r>
              <a:rPr lang="es-ES" sz="800" dirty="0">
                <a:latin typeface="Times New Roman" panose="02020603050405020304" pitchFamily="18" charset="0"/>
                <a:cs typeface="Times New Roman" panose="02020603050405020304" pitchFamily="18" charset="0"/>
              </a:rPr>
              <a:t>finaltest</a:t>
            </a:r>
            <a:r>
              <a:rPr lang="es-ES" sz="900" dirty="0">
                <a:latin typeface="Times New Roman" panose="02020603050405020304" pitchFamily="18" charset="0"/>
                <a:cs typeface="Times New Roman" panose="02020603050405020304" pitchFamily="18" charset="0"/>
              </a:rPr>
              <a:t>.com.mx/v/vspfiles/photos/RSA3303B-4.jpg</a:t>
            </a:r>
            <a:endParaRPr lang="en-US" sz="900" dirty="0">
              <a:latin typeface="Times New Roman" panose="02020603050405020304" pitchFamily="18" charset="0"/>
              <a:cs typeface="Times New Roman" panose="02020603050405020304" pitchFamily="18" charset="0"/>
            </a:endParaRPr>
          </a:p>
        </p:txBody>
      </p:sp>
      <p:sp>
        <p:nvSpPr>
          <p:cNvPr id="14" name="CuadroTexto 2">
            <a:extLst>
              <a:ext uri="{FF2B5EF4-FFF2-40B4-BE49-F238E27FC236}">
                <a16:creationId xmlns:a16="http://schemas.microsoft.com/office/drawing/2014/main" id="{6B57D52B-B801-4F2F-B85C-00E2F03CB4A9}"/>
              </a:ext>
            </a:extLst>
          </p:cNvPr>
          <p:cNvSpPr txBox="1"/>
          <p:nvPr/>
        </p:nvSpPr>
        <p:spPr>
          <a:xfrm>
            <a:off x="3419872" y="55785"/>
            <a:ext cx="5040560" cy="369332"/>
          </a:xfrm>
          <a:prstGeom prst="rect">
            <a:avLst/>
          </a:prstGeom>
          <a:noFill/>
        </p:spPr>
        <p:txBody>
          <a:bodyPr wrap="square" rtlCol="0">
            <a:spAutoFit/>
          </a:bodyPr>
          <a:lstStyle/>
          <a:p>
            <a:r>
              <a:rPr lang="es-CO" b="1" dirty="0">
                <a:solidFill>
                  <a:schemeClr val="bg1"/>
                </a:solidFill>
                <a:latin typeface="Times New Roman" panose="02020603050405020304" pitchFamily="18" charset="0"/>
                <a:cs typeface="Times New Roman" panose="02020603050405020304" pitchFamily="18" charset="0"/>
              </a:rPr>
              <a:t>DEFINICION</a:t>
            </a:r>
          </a:p>
        </p:txBody>
      </p:sp>
    </p:spTree>
    <p:extLst>
      <p:ext uri="{BB962C8B-B14F-4D97-AF65-F5344CB8AC3E}">
        <p14:creationId xmlns:p14="http://schemas.microsoft.com/office/powerpoint/2010/main" val="162418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2B51F7-55D7-43D1-BDD5-C1DAD6B07794}"/>
              </a:ext>
            </a:extLst>
          </p:cNvPr>
          <p:cNvSpPr txBox="1"/>
          <p:nvPr/>
        </p:nvSpPr>
        <p:spPr>
          <a:xfrm>
            <a:off x="179512" y="1196752"/>
            <a:ext cx="9145016" cy="369332"/>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Diseñar e implementar un analizador de espectro de bajo costo.</a:t>
            </a:r>
            <a:endParaRPr lang="en-US" dirty="0">
              <a:latin typeface="Times New Roman" panose="02020603050405020304" pitchFamily="18" charset="0"/>
              <a:cs typeface="Times New Roman" panose="02020603050405020304" pitchFamily="18" charset="0"/>
            </a:endParaRPr>
          </a:p>
        </p:txBody>
      </p:sp>
      <p:pic>
        <p:nvPicPr>
          <p:cNvPr id="3074" name="Picture 2" descr="Resultado de imagen para analizador de espectro concepto">
            <a:extLst>
              <a:ext uri="{FF2B5EF4-FFF2-40B4-BE49-F238E27FC236}">
                <a16:creationId xmlns:a16="http://schemas.microsoft.com/office/drawing/2014/main" id="{31C78BE4-F6A4-4051-80ED-BB6EA50378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1607828"/>
            <a:ext cx="5434608" cy="36423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D0125D-898E-41A1-9F7B-94073DFA4440}"/>
              </a:ext>
            </a:extLst>
          </p:cNvPr>
          <p:cNvSpPr txBox="1"/>
          <p:nvPr/>
        </p:nvSpPr>
        <p:spPr>
          <a:xfrm>
            <a:off x="2191203" y="5373216"/>
            <a:ext cx="8352928" cy="507831"/>
          </a:xfrm>
          <a:prstGeom prst="rect">
            <a:avLst/>
          </a:prstGeom>
          <a:noFill/>
        </p:spPr>
        <p:txBody>
          <a:bodyPr wrap="square" rtlCol="0">
            <a:spAutoFit/>
          </a:bodyPr>
          <a:lstStyle/>
          <a:p>
            <a:r>
              <a:rPr lang="es-ES" sz="1400" dirty="0"/>
              <a:t>Figura 3. Diagrama de bloques del interior de un analizador de espectro</a:t>
            </a:r>
            <a:r>
              <a:rPr lang="es-ES" dirty="0"/>
              <a:t>.</a:t>
            </a:r>
          </a:p>
          <a:p>
            <a:r>
              <a:rPr lang="es-ES" sz="800" dirty="0"/>
              <a:t>Fuente: http://docplayer.es/docs-images/28/12636726/images/4-0.png</a:t>
            </a:r>
            <a:endParaRPr lang="en-US" sz="800" dirty="0"/>
          </a:p>
        </p:txBody>
      </p:sp>
      <p:sp>
        <p:nvSpPr>
          <p:cNvPr id="7" name="CuadroTexto 2">
            <a:extLst>
              <a:ext uri="{FF2B5EF4-FFF2-40B4-BE49-F238E27FC236}">
                <a16:creationId xmlns:a16="http://schemas.microsoft.com/office/drawing/2014/main" id="{BE1FA587-E536-45C9-9D26-ECAD0C70372F}"/>
              </a:ext>
            </a:extLst>
          </p:cNvPr>
          <p:cNvSpPr txBox="1"/>
          <p:nvPr/>
        </p:nvSpPr>
        <p:spPr>
          <a:xfrm>
            <a:off x="3419872" y="55785"/>
            <a:ext cx="5040560" cy="369332"/>
          </a:xfrm>
          <a:prstGeom prst="rect">
            <a:avLst/>
          </a:prstGeom>
          <a:noFill/>
        </p:spPr>
        <p:txBody>
          <a:bodyPr wrap="square" rtlCol="0">
            <a:spAutoFit/>
          </a:bodyPr>
          <a:lstStyle/>
          <a:p>
            <a:r>
              <a:rPr lang="es-CO" b="1" dirty="0">
                <a:solidFill>
                  <a:schemeClr val="bg1"/>
                </a:solidFill>
                <a:latin typeface="Times New Roman" panose="02020603050405020304" pitchFamily="18" charset="0"/>
                <a:cs typeface="Times New Roman" panose="02020603050405020304" pitchFamily="18" charset="0"/>
              </a:rPr>
              <a:t>PROPUESTA</a:t>
            </a:r>
          </a:p>
        </p:txBody>
      </p:sp>
    </p:spTree>
    <p:extLst>
      <p:ext uri="{BB962C8B-B14F-4D97-AF65-F5344CB8AC3E}">
        <p14:creationId xmlns:p14="http://schemas.microsoft.com/office/powerpoint/2010/main" val="3131778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419872" y="55785"/>
            <a:ext cx="5040560" cy="800219"/>
          </a:xfrm>
          <a:prstGeom prst="rect">
            <a:avLst/>
          </a:prstGeom>
          <a:noFill/>
        </p:spPr>
        <p:txBody>
          <a:bodyPr wrap="square" rtlCol="0">
            <a:spAutoFit/>
          </a:bodyPr>
          <a:lstStyle/>
          <a:p>
            <a:r>
              <a:rPr lang="es-CO" b="1" dirty="0" smtClean="0">
                <a:solidFill>
                  <a:schemeClr val="bg1"/>
                </a:solidFill>
                <a:latin typeface="Times New Roman" panose="02020603050405020304" pitchFamily="18" charset="0"/>
                <a:cs typeface="Times New Roman" panose="02020603050405020304" pitchFamily="18" charset="0"/>
              </a:rPr>
              <a:t>1. MARCO </a:t>
            </a:r>
            <a:r>
              <a:rPr lang="es-CO" b="1" dirty="0">
                <a:solidFill>
                  <a:schemeClr val="bg1"/>
                </a:solidFill>
                <a:latin typeface="Times New Roman" panose="02020603050405020304" pitchFamily="18" charset="0"/>
                <a:cs typeface="Times New Roman" panose="02020603050405020304" pitchFamily="18" charset="0"/>
              </a:rPr>
              <a:t>TEORICO</a:t>
            </a:r>
            <a:endParaRPr lang="es-CO" sz="1400" b="1" dirty="0">
              <a:solidFill>
                <a:schemeClr val="bg1"/>
              </a:solidFill>
              <a:latin typeface="Times New Roman" panose="02020603050405020304" pitchFamily="18" charset="0"/>
              <a:cs typeface="Times New Roman" panose="02020603050405020304" pitchFamily="18" charset="0"/>
            </a:endParaRPr>
          </a:p>
          <a:p>
            <a:r>
              <a:rPr lang="es-CO" sz="1400" b="1" dirty="0">
                <a:solidFill>
                  <a:schemeClr val="bg1"/>
                </a:solidFill>
                <a:latin typeface="Times New Roman" panose="02020603050405020304" pitchFamily="18" charset="0"/>
                <a:cs typeface="Times New Roman" panose="02020603050405020304" pitchFamily="18" charset="0"/>
              </a:rPr>
              <a:t>1. </a:t>
            </a:r>
            <a:r>
              <a:rPr lang="es-CO" sz="1400" b="1" dirty="0" smtClean="0">
                <a:solidFill>
                  <a:schemeClr val="bg1"/>
                </a:solidFill>
                <a:latin typeface="Times New Roman" panose="02020603050405020304" pitchFamily="18" charset="0"/>
                <a:cs typeface="Times New Roman" panose="02020603050405020304" pitchFamily="18" charset="0"/>
              </a:rPr>
              <a:t>1 SISTEMAS </a:t>
            </a:r>
            <a:r>
              <a:rPr lang="es-CO" sz="1400" b="1" dirty="0">
                <a:solidFill>
                  <a:schemeClr val="bg1"/>
                </a:solidFill>
                <a:latin typeface="Times New Roman" panose="02020603050405020304" pitchFamily="18" charset="0"/>
                <a:cs typeface="Times New Roman" panose="02020603050405020304" pitchFamily="18" charset="0"/>
              </a:rPr>
              <a:t>EMEBEBIDOS DISPONIBLES EN EL MERCADO COLOMBIANO.</a:t>
            </a:r>
          </a:p>
        </p:txBody>
      </p:sp>
      <p:pic>
        <p:nvPicPr>
          <p:cNvPr id="4098" name="Picture 2" descr="Resultado de imagen para arduino">
            <a:extLst>
              <a:ext uri="{FF2B5EF4-FFF2-40B4-BE49-F238E27FC236}">
                <a16:creationId xmlns:a16="http://schemas.microsoft.com/office/drawing/2014/main" id="{D01E11AD-D5E8-4BCB-B261-35A050464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82688"/>
            <a:ext cx="2592288" cy="27984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7AD74B-A0AA-410E-947F-9C91892267A7}"/>
              </a:ext>
            </a:extLst>
          </p:cNvPr>
          <p:cNvSpPr txBox="1"/>
          <p:nvPr/>
        </p:nvSpPr>
        <p:spPr>
          <a:xfrm>
            <a:off x="323528" y="4581128"/>
            <a:ext cx="3384376" cy="892552"/>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1. Tarjetas Arduino </a:t>
            </a:r>
          </a:p>
          <a:p>
            <a:r>
              <a:rPr lang="es-ES" dirty="0">
                <a:latin typeface="Times New Roman" panose="02020603050405020304" pitchFamily="18" charset="0"/>
                <a:cs typeface="Times New Roman" panose="02020603050405020304" pitchFamily="18" charset="0"/>
              </a:rPr>
              <a:t>(desde nano hasta Arduino Mega).</a:t>
            </a:r>
          </a:p>
          <a:p>
            <a:r>
              <a:rPr lang="es-ES" sz="800" dirty="0">
                <a:latin typeface="Times New Roman" panose="02020603050405020304" pitchFamily="18" charset="0"/>
                <a:cs typeface="Times New Roman" panose="02020603050405020304" pitchFamily="18" charset="0"/>
              </a:rPr>
              <a:t>Fuente: http://www.creatixdigital.com/wp-content/uploads/2015/02/installazionearduino.jpg</a:t>
            </a:r>
          </a:p>
        </p:txBody>
      </p:sp>
      <p:pic>
        <p:nvPicPr>
          <p:cNvPr id="4100" name="Picture 4" descr="Resultado de imagen para nodemcu">
            <a:extLst>
              <a:ext uri="{FF2B5EF4-FFF2-40B4-BE49-F238E27FC236}">
                <a16:creationId xmlns:a16="http://schemas.microsoft.com/office/drawing/2014/main" id="{4CB231E3-03C0-4540-A103-61616277DE7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7924" y="1782687"/>
            <a:ext cx="2808312" cy="27984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FB84F3D-3C9B-4B1E-92E8-FDF60FAC3282}"/>
              </a:ext>
            </a:extLst>
          </p:cNvPr>
          <p:cNvSpPr txBox="1"/>
          <p:nvPr/>
        </p:nvSpPr>
        <p:spPr>
          <a:xfrm>
            <a:off x="3887924" y="4581127"/>
            <a:ext cx="3276364" cy="738664"/>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2. Tarjetas NODEMCU. </a:t>
            </a:r>
          </a:p>
          <a:p>
            <a:r>
              <a:rPr lang="es-ES" sz="800" dirty="0">
                <a:latin typeface="Times New Roman" panose="02020603050405020304" pitchFamily="18" charset="0"/>
                <a:cs typeface="Times New Roman" panose="02020603050405020304" pitchFamily="18" charset="0"/>
              </a:rPr>
              <a:t>Fuente: https://cdn.instructables.com/F3D/0IB0/IIXJKS90/F3D0IB0IIXJKS90.LARGE.jpg</a:t>
            </a:r>
          </a:p>
        </p:txBody>
      </p:sp>
      <p:pic>
        <p:nvPicPr>
          <p:cNvPr id="4104" name="Picture 8" descr="Resultado de imagen para microchip">
            <a:extLst>
              <a:ext uri="{FF2B5EF4-FFF2-40B4-BE49-F238E27FC236}">
                <a16:creationId xmlns:a16="http://schemas.microsoft.com/office/drawing/2014/main" id="{532F8AA7-9C0C-4E41-896C-721F5B544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6296" y="1782687"/>
            <a:ext cx="1907704" cy="27984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EDE8EB-2540-4897-B008-9E26C0C2EDAD}"/>
              </a:ext>
            </a:extLst>
          </p:cNvPr>
          <p:cNvSpPr txBox="1"/>
          <p:nvPr/>
        </p:nvSpPr>
        <p:spPr>
          <a:xfrm>
            <a:off x="7092280" y="4581127"/>
            <a:ext cx="2286254" cy="738664"/>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3. Microcontroladores </a:t>
            </a:r>
          </a:p>
          <a:p>
            <a:r>
              <a:rPr lang="es-ES" sz="800" dirty="0">
                <a:latin typeface="Times New Roman" panose="02020603050405020304" pitchFamily="18" charset="0"/>
                <a:cs typeface="Times New Roman" panose="02020603050405020304" pitchFamily="18" charset="0"/>
              </a:rPr>
              <a:t>Fuente: https://5.imimg.com/data5/KB/VC/MY-40187548/microchip-micro-controller-ics-original-parts-500x500.jpg</a:t>
            </a:r>
          </a:p>
        </p:txBody>
      </p:sp>
      <p:sp>
        <p:nvSpPr>
          <p:cNvPr id="4" name="TextBox 3">
            <a:extLst>
              <a:ext uri="{FF2B5EF4-FFF2-40B4-BE49-F238E27FC236}">
                <a16:creationId xmlns:a16="http://schemas.microsoft.com/office/drawing/2014/main" id="{81EE3715-05B9-40FB-AF05-CCB5CD848C28}"/>
              </a:ext>
            </a:extLst>
          </p:cNvPr>
          <p:cNvSpPr txBox="1"/>
          <p:nvPr/>
        </p:nvSpPr>
        <p:spPr>
          <a:xfrm>
            <a:off x="611560" y="5589240"/>
            <a:ext cx="8568952" cy="646331"/>
          </a:xfrm>
          <a:prstGeom prst="rect">
            <a:avLst/>
          </a:prstGeom>
          <a:noFill/>
        </p:spPr>
        <p:txBody>
          <a:bodyPr wrap="square" rtlCol="0">
            <a:spAutoFit/>
          </a:bodyPr>
          <a:lstStyle/>
          <a:p>
            <a:r>
              <a:rPr lang="es-ES" dirty="0"/>
              <a:t>Tiendas consultadas: </a:t>
            </a:r>
            <a:r>
              <a:rPr lang="es-ES" dirty="0" err="1"/>
              <a:t>Vistronica</a:t>
            </a:r>
            <a:r>
              <a:rPr lang="es-ES" dirty="0"/>
              <a:t> (Nacional) - </a:t>
            </a:r>
            <a:r>
              <a:rPr lang="es-ES" dirty="0" err="1"/>
              <a:t>Mactronica</a:t>
            </a:r>
            <a:r>
              <a:rPr lang="es-ES" dirty="0"/>
              <a:t> (Nacional) - </a:t>
            </a:r>
            <a:r>
              <a:rPr lang="es-ES" dirty="0" err="1"/>
              <a:t>Electronica</a:t>
            </a:r>
            <a:r>
              <a:rPr lang="es-ES" dirty="0"/>
              <a:t> </a:t>
            </a:r>
            <a:r>
              <a:rPr lang="es-ES" dirty="0" err="1"/>
              <a:t>Gomez</a:t>
            </a:r>
            <a:r>
              <a:rPr lang="es-ES" dirty="0"/>
              <a:t> Rueda (Local)</a:t>
            </a:r>
            <a:endParaRPr lang="en-US" dirty="0"/>
          </a:p>
        </p:txBody>
      </p:sp>
    </p:spTree>
    <p:extLst>
      <p:ext uri="{BB962C8B-B14F-4D97-AF65-F5344CB8AC3E}">
        <p14:creationId xmlns:p14="http://schemas.microsoft.com/office/powerpoint/2010/main" val="2230878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795E21DA-F31E-4A28-AA93-04817D843DFE}"/>
              </a:ext>
            </a:extLst>
          </p:cNvPr>
          <p:cNvSpPr txBox="1"/>
          <p:nvPr/>
        </p:nvSpPr>
        <p:spPr>
          <a:xfrm>
            <a:off x="3419872" y="55785"/>
            <a:ext cx="5040560" cy="800219"/>
          </a:xfrm>
          <a:prstGeom prst="rect">
            <a:avLst/>
          </a:prstGeom>
          <a:noFill/>
        </p:spPr>
        <p:txBody>
          <a:bodyPr wrap="square" rtlCol="0">
            <a:spAutoFit/>
          </a:bodyPr>
          <a:lstStyle/>
          <a:p>
            <a:r>
              <a:rPr lang="es-CO" b="1" dirty="0" smtClean="0">
                <a:solidFill>
                  <a:schemeClr val="bg1"/>
                </a:solidFill>
                <a:latin typeface="Times New Roman" panose="02020603050405020304" pitchFamily="18" charset="0"/>
                <a:cs typeface="Times New Roman" panose="02020603050405020304" pitchFamily="18" charset="0"/>
              </a:rPr>
              <a:t>1. MARCO </a:t>
            </a:r>
            <a:r>
              <a:rPr lang="es-CO" b="1" dirty="0">
                <a:solidFill>
                  <a:schemeClr val="bg1"/>
                </a:solidFill>
                <a:latin typeface="Times New Roman" panose="02020603050405020304" pitchFamily="18" charset="0"/>
                <a:cs typeface="Times New Roman" panose="02020603050405020304" pitchFamily="18" charset="0"/>
              </a:rPr>
              <a:t>TEORICO</a:t>
            </a:r>
            <a:endParaRPr lang="es-CO" sz="1400" b="1" dirty="0">
              <a:solidFill>
                <a:schemeClr val="bg1"/>
              </a:solidFill>
              <a:latin typeface="Times New Roman" panose="02020603050405020304" pitchFamily="18" charset="0"/>
              <a:cs typeface="Times New Roman" panose="02020603050405020304" pitchFamily="18" charset="0"/>
            </a:endParaRPr>
          </a:p>
          <a:p>
            <a:r>
              <a:rPr lang="es-CO" sz="1400" b="1" dirty="0" smtClean="0">
                <a:solidFill>
                  <a:schemeClr val="bg1"/>
                </a:solidFill>
                <a:latin typeface="Times New Roman" panose="02020603050405020304" pitchFamily="18" charset="0"/>
                <a:cs typeface="Times New Roman" panose="02020603050405020304" pitchFamily="18" charset="0"/>
              </a:rPr>
              <a:t>1.2 </a:t>
            </a:r>
            <a:r>
              <a:rPr lang="es-CO" sz="1400" b="1" dirty="0">
                <a:solidFill>
                  <a:schemeClr val="bg1"/>
                </a:solidFill>
                <a:latin typeface="Times New Roman" panose="02020603050405020304" pitchFamily="18" charset="0"/>
                <a:cs typeface="Times New Roman" panose="02020603050405020304" pitchFamily="18" charset="0"/>
              </a:rPr>
              <a:t>RECEPTORES DE SEÑAL COMPATIBLES CON ARDUINO.</a:t>
            </a:r>
          </a:p>
        </p:txBody>
      </p:sp>
      <p:pic>
        <p:nvPicPr>
          <p:cNvPr id="6146" name="Picture 2" descr="Resultado de imagen para si4432">
            <a:extLst>
              <a:ext uri="{FF2B5EF4-FFF2-40B4-BE49-F238E27FC236}">
                <a16:creationId xmlns:a16="http://schemas.microsoft.com/office/drawing/2014/main" id="{8708A37B-6208-4E3B-A871-F89319313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6755" y="1844824"/>
            <a:ext cx="3247245" cy="233191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Resultado de imagen para nrf24l01">
            <a:extLst>
              <a:ext uri="{FF2B5EF4-FFF2-40B4-BE49-F238E27FC236}">
                <a16:creationId xmlns:a16="http://schemas.microsoft.com/office/drawing/2014/main" id="{EB206C1A-F007-4C90-BA44-9F99D43E5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1844234"/>
            <a:ext cx="2920878" cy="233191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433 mhz">
            <a:extLst>
              <a:ext uri="{FF2B5EF4-FFF2-40B4-BE49-F238E27FC236}">
                <a16:creationId xmlns:a16="http://schemas.microsoft.com/office/drawing/2014/main" id="{E94A8779-FD0E-45AB-B630-E7813C50B0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848607"/>
            <a:ext cx="2376264" cy="23762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186D03A-C744-4530-8343-6B16A122F738}"/>
              </a:ext>
            </a:extLst>
          </p:cNvPr>
          <p:cNvSpPr txBox="1"/>
          <p:nvPr/>
        </p:nvSpPr>
        <p:spPr>
          <a:xfrm>
            <a:off x="179512" y="4581128"/>
            <a:ext cx="2376264" cy="1015663"/>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1. Tarjetas RF 433 MHz.</a:t>
            </a:r>
          </a:p>
          <a:p>
            <a:r>
              <a:rPr lang="es-ES" sz="800" dirty="0">
                <a:latin typeface="Times New Roman" panose="02020603050405020304" pitchFamily="18" charset="0"/>
                <a:cs typeface="Times New Roman" panose="02020603050405020304" pitchFamily="18" charset="0"/>
              </a:rPr>
              <a:t>Fuente: https://statics3.seeedstudio.com/seeed/file/2017-06/bazaar491598_qq20170625132724.png</a:t>
            </a:r>
          </a:p>
        </p:txBody>
      </p:sp>
      <p:sp>
        <p:nvSpPr>
          <p:cNvPr id="7" name="TextBox 6">
            <a:extLst>
              <a:ext uri="{FF2B5EF4-FFF2-40B4-BE49-F238E27FC236}">
                <a16:creationId xmlns:a16="http://schemas.microsoft.com/office/drawing/2014/main" id="{5373EA1A-184E-4930-AC73-DFBAE65717F4}"/>
              </a:ext>
            </a:extLst>
          </p:cNvPr>
          <p:cNvSpPr txBox="1"/>
          <p:nvPr/>
        </p:nvSpPr>
        <p:spPr>
          <a:xfrm>
            <a:off x="2872895" y="4581127"/>
            <a:ext cx="2891791" cy="738664"/>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2. Tarjetas NRF-24L01.</a:t>
            </a:r>
          </a:p>
          <a:p>
            <a:r>
              <a:rPr lang="es-ES" sz="800" dirty="0">
                <a:latin typeface="Times New Roman" panose="02020603050405020304" pitchFamily="18" charset="0"/>
                <a:cs typeface="Times New Roman" panose="02020603050405020304" pitchFamily="18" charset="0"/>
              </a:rPr>
              <a:t>Fuente: https://cdn.instructables.com/F5L/QBIL/IEY3GQ46/F5LQBILIEY3GQ46.LARGE.jpg</a:t>
            </a:r>
          </a:p>
        </p:txBody>
      </p:sp>
      <p:sp>
        <p:nvSpPr>
          <p:cNvPr id="8" name="TextBox 7">
            <a:extLst>
              <a:ext uri="{FF2B5EF4-FFF2-40B4-BE49-F238E27FC236}">
                <a16:creationId xmlns:a16="http://schemas.microsoft.com/office/drawing/2014/main" id="{5488C4A0-0883-48A0-9DD3-10822E57CAF7}"/>
              </a:ext>
            </a:extLst>
          </p:cNvPr>
          <p:cNvSpPr txBox="1"/>
          <p:nvPr/>
        </p:nvSpPr>
        <p:spPr>
          <a:xfrm>
            <a:off x="5896754" y="4581127"/>
            <a:ext cx="3247245" cy="738664"/>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3. Tarjeta RF Si-4432 </a:t>
            </a:r>
          </a:p>
          <a:p>
            <a:r>
              <a:rPr lang="es-ES" sz="800" dirty="0">
                <a:latin typeface="Times New Roman" panose="02020603050405020304" pitchFamily="18" charset="0"/>
                <a:cs typeface="Times New Roman" panose="02020603050405020304" pitchFamily="18" charset="0"/>
              </a:rPr>
              <a:t>Fuente: https://i1.wp.com/electronilab.co/wp-content/uploads/2016/04/M%C3%B3dulo-Transceptor-RF-Si4432-433Mhz-4.jpg?ssl=1</a:t>
            </a:r>
          </a:p>
        </p:txBody>
      </p:sp>
    </p:spTree>
    <p:extLst>
      <p:ext uri="{BB962C8B-B14F-4D97-AF65-F5344CB8AC3E}">
        <p14:creationId xmlns:p14="http://schemas.microsoft.com/office/powerpoint/2010/main" val="32923888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419872" y="55785"/>
            <a:ext cx="5040560" cy="584775"/>
          </a:xfrm>
          <a:prstGeom prst="rect">
            <a:avLst/>
          </a:prstGeom>
          <a:noFill/>
        </p:spPr>
        <p:txBody>
          <a:bodyPr wrap="square" rtlCol="0">
            <a:spAutoFit/>
          </a:bodyPr>
          <a:lstStyle/>
          <a:p>
            <a:r>
              <a:rPr lang="es-CO" b="1" dirty="0" smtClean="0">
                <a:solidFill>
                  <a:schemeClr val="bg1"/>
                </a:solidFill>
                <a:latin typeface="Times New Roman" panose="02020603050405020304" pitchFamily="18" charset="0"/>
                <a:cs typeface="Times New Roman" panose="02020603050405020304" pitchFamily="18" charset="0"/>
              </a:rPr>
              <a:t>1. MARCO </a:t>
            </a:r>
            <a:r>
              <a:rPr lang="es-CO" b="1" dirty="0">
                <a:solidFill>
                  <a:schemeClr val="bg1"/>
                </a:solidFill>
                <a:latin typeface="Times New Roman" panose="02020603050405020304" pitchFamily="18" charset="0"/>
                <a:cs typeface="Times New Roman" panose="02020603050405020304" pitchFamily="18" charset="0"/>
              </a:rPr>
              <a:t>TEORICO</a:t>
            </a:r>
            <a:endParaRPr lang="es-CO" sz="1400" b="1" dirty="0">
              <a:solidFill>
                <a:schemeClr val="bg1"/>
              </a:solidFill>
              <a:latin typeface="Times New Roman" panose="02020603050405020304" pitchFamily="18" charset="0"/>
              <a:cs typeface="Times New Roman" panose="02020603050405020304" pitchFamily="18" charset="0"/>
            </a:endParaRPr>
          </a:p>
          <a:p>
            <a:r>
              <a:rPr lang="es-CO" sz="1400" b="1" dirty="0">
                <a:solidFill>
                  <a:schemeClr val="bg1"/>
                </a:solidFill>
                <a:latin typeface="Times New Roman" panose="02020603050405020304" pitchFamily="18" charset="0"/>
                <a:cs typeface="Times New Roman" panose="02020603050405020304" pitchFamily="18" charset="0"/>
              </a:rPr>
              <a:t>1. </a:t>
            </a:r>
            <a:r>
              <a:rPr lang="es-CO" sz="1400" b="1" dirty="0" smtClean="0">
                <a:solidFill>
                  <a:schemeClr val="bg1"/>
                </a:solidFill>
                <a:latin typeface="Times New Roman" panose="02020603050405020304" pitchFamily="18" charset="0"/>
                <a:cs typeface="Times New Roman" panose="02020603050405020304" pitchFamily="18" charset="0"/>
              </a:rPr>
              <a:t>3.1  MATRIZ  DE DECISIONES.</a:t>
            </a:r>
            <a:endParaRPr lang="es-CO" sz="1400" b="1"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Resultado de imagen para matriz de dec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2276872"/>
            <a:ext cx="6052963" cy="40609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980728"/>
            <a:ext cx="8784976" cy="1200329"/>
          </a:xfrm>
          <a:prstGeom prst="rect">
            <a:avLst/>
          </a:prstGeom>
          <a:noFill/>
        </p:spPr>
        <p:txBody>
          <a:bodyPr wrap="square" rtlCol="0">
            <a:spAutoFit/>
          </a:bodyPr>
          <a:lstStyle/>
          <a:p>
            <a:r>
              <a:rPr lang="es-ES" dirty="0">
                <a:latin typeface="Times New Roman" panose="02020603050405020304" pitchFamily="18" charset="0"/>
                <a:cs typeface="Times New Roman" panose="02020603050405020304" pitchFamily="18" charset="0"/>
              </a:rPr>
              <a:t>Una matriz de decisión es un gráfico que permite a un equipo o un individuo identificar y analizar la tasa de la fuerza de las relaciones entre conjuntos de información. ¿Cuándo se debe utilizar? Una matriz de decisión se utiliza con frecuencia durante las actividades de planificación de la </a:t>
            </a:r>
            <a:r>
              <a:rPr lang="es-ES" dirty="0" smtClean="0">
                <a:latin typeface="Times New Roman" panose="02020603050405020304" pitchFamily="18" charset="0"/>
                <a:cs typeface="Times New Roman" panose="02020603050405020304" pitchFamily="18" charset="0"/>
              </a:rPr>
              <a:t>calidad.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46656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419872" y="55785"/>
            <a:ext cx="5040560" cy="584775"/>
          </a:xfrm>
          <a:prstGeom prst="rect">
            <a:avLst/>
          </a:prstGeom>
          <a:noFill/>
        </p:spPr>
        <p:txBody>
          <a:bodyPr wrap="square" rtlCol="0">
            <a:spAutoFit/>
          </a:bodyPr>
          <a:lstStyle/>
          <a:p>
            <a:r>
              <a:rPr lang="es-CO" b="1" dirty="0" smtClean="0">
                <a:solidFill>
                  <a:schemeClr val="bg1"/>
                </a:solidFill>
                <a:latin typeface="Times New Roman" panose="02020603050405020304" pitchFamily="18" charset="0"/>
                <a:cs typeface="Times New Roman" panose="02020603050405020304" pitchFamily="18" charset="0"/>
              </a:rPr>
              <a:t>1. MARCO </a:t>
            </a:r>
            <a:r>
              <a:rPr lang="es-CO" b="1" dirty="0">
                <a:solidFill>
                  <a:schemeClr val="bg1"/>
                </a:solidFill>
                <a:latin typeface="Times New Roman" panose="02020603050405020304" pitchFamily="18" charset="0"/>
                <a:cs typeface="Times New Roman" panose="02020603050405020304" pitchFamily="18" charset="0"/>
              </a:rPr>
              <a:t>TEORICO</a:t>
            </a:r>
            <a:endParaRPr lang="es-CO" sz="1400" b="1" dirty="0">
              <a:solidFill>
                <a:schemeClr val="bg1"/>
              </a:solidFill>
              <a:latin typeface="Times New Roman" panose="02020603050405020304" pitchFamily="18" charset="0"/>
              <a:cs typeface="Times New Roman" panose="02020603050405020304" pitchFamily="18" charset="0"/>
            </a:endParaRPr>
          </a:p>
          <a:p>
            <a:r>
              <a:rPr lang="es-CO" sz="1400" b="1" dirty="0">
                <a:solidFill>
                  <a:schemeClr val="bg1"/>
                </a:solidFill>
                <a:latin typeface="Times New Roman" panose="02020603050405020304" pitchFamily="18" charset="0"/>
                <a:cs typeface="Times New Roman" panose="02020603050405020304" pitchFamily="18" charset="0"/>
              </a:rPr>
              <a:t>1. </a:t>
            </a:r>
            <a:r>
              <a:rPr lang="es-CO" sz="1400" b="1" dirty="0" smtClean="0">
                <a:solidFill>
                  <a:schemeClr val="bg1"/>
                </a:solidFill>
                <a:latin typeface="Times New Roman" panose="02020603050405020304" pitchFamily="18" charset="0"/>
                <a:cs typeface="Times New Roman" panose="02020603050405020304" pitchFamily="18" charset="0"/>
              </a:rPr>
              <a:t>3.2  MATRIZ  DE DECISIONES.</a:t>
            </a:r>
            <a:endParaRPr lang="es-CO" sz="1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1358460426"/>
              </p:ext>
            </p:extLst>
          </p:nvPr>
        </p:nvGraphicFramePr>
        <p:xfrm>
          <a:off x="251520" y="1052737"/>
          <a:ext cx="8892480" cy="2834640"/>
        </p:xfrm>
        <a:graphic>
          <a:graphicData uri="http://schemas.openxmlformats.org/drawingml/2006/table">
            <a:tbl>
              <a:tblPr firstRow="1" bandRow="1">
                <a:tableStyleId>{5C22544A-7EE6-4342-B048-85BDC9FD1C3A}</a:tableStyleId>
              </a:tblPr>
              <a:tblGrid>
                <a:gridCol w="2223120">
                  <a:extLst>
                    <a:ext uri="{9D8B030D-6E8A-4147-A177-3AD203B41FA5}">
                      <a16:colId xmlns:a16="http://schemas.microsoft.com/office/drawing/2014/main" val="2429808313"/>
                    </a:ext>
                  </a:extLst>
                </a:gridCol>
                <a:gridCol w="2223120">
                  <a:extLst>
                    <a:ext uri="{9D8B030D-6E8A-4147-A177-3AD203B41FA5}">
                      <a16:colId xmlns:a16="http://schemas.microsoft.com/office/drawing/2014/main" val="232678359"/>
                    </a:ext>
                  </a:extLst>
                </a:gridCol>
                <a:gridCol w="2223120">
                  <a:extLst>
                    <a:ext uri="{9D8B030D-6E8A-4147-A177-3AD203B41FA5}">
                      <a16:colId xmlns:a16="http://schemas.microsoft.com/office/drawing/2014/main" val="3898605372"/>
                    </a:ext>
                  </a:extLst>
                </a:gridCol>
                <a:gridCol w="2223120">
                  <a:extLst>
                    <a:ext uri="{9D8B030D-6E8A-4147-A177-3AD203B41FA5}">
                      <a16:colId xmlns:a16="http://schemas.microsoft.com/office/drawing/2014/main" val="596592127"/>
                    </a:ext>
                  </a:extLst>
                </a:gridCol>
              </a:tblGrid>
              <a:tr h="307566">
                <a:tc>
                  <a:txBody>
                    <a:bodyPr/>
                    <a:lstStyle/>
                    <a:p>
                      <a:r>
                        <a:rPr lang="es-ES" dirty="0" smtClean="0"/>
                        <a:t>TABLA DE ANALISIS</a:t>
                      </a:r>
                      <a:endParaRPr lang="en-US" dirty="0"/>
                    </a:p>
                  </a:txBody>
                  <a:tcPr/>
                </a:tc>
                <a:tc gridSpan="2">
                  <a:txBody>
                    <a:bodyPr/>
                    <a:lstStyle/>
                    <a:p>
                      <a:r>
                        <a:rPr lang="es-ES" dirty="0" smtClean="0"/>
                        <a:t>FACTORES DE ANALISIS</a:t>
                      </a:r>
                      <a:endParaRPr lang="en-US" dirty="0"/>
                    </a:p>
                  </a:txBody>
                  <a:tcPr/>
                </a:tc>
                <a:tc hMerge="1">
                  <a:txBody>
                    <a:bodyPr/>
                    <a:lstStyle/>
                    <a:p>
                      <a:endParaRPr lang="en-US" dirty="0"/>
                    </a:p>
                  </a:txBody>
                  <a:tcPr/>
                </a:tc>
                <a:tc>
                  <a:txBody>
                    <a:bodyPr/>
                    <a:lstStyle/>
                    <a:p>
                      <a:r>
                        <a:rPr lang="es-ES" dirty="0" smtClean="0"/>
                        <a:t>VALORACION</a:t>
                      </a:r>
                      <a:endParaRPr lang="en-US" dirty="0"/>
                    </a:p>
                  </a:txBody>
                  <a:tcPr/>
                </a:tc>
                <a:extLst>
                  <a:ext uri="{0D108BD9-81ED-4DB2-BD59-A6C34878D82A}">
                    <a16:rowId xmlns:a16="http://schemas.microsoft.com/office/drawing/2014/main" val="3408093727"/>
                  </a:ext>
                </a:extLst>
              </a:tr>
              <a:tr h="307566">
                <a:tc>
                  <a:txBody>
                    <a:bodyPr/>
                    <a:lstStyle/>
                    <a:p>
                      <a:r>
                        <a:rPr lang="es-ES" dirty="0" smtClean="0"/>
                        <a:t>0 – No</a:t>
                      </a:r>
                      <a:r>
                        <a:rPr lang="es-ES" baseline="0" dirty="0" smtClean="0"/>
                        <a:t> Viable</a:t>
                      </a:r>
                      <a:endParaRPr lang="en-US" dirty="0"/>
                    </a:p>
                  </a:txBody>
                  <a:tcPr/>
                </a:tc>
                <a:tc rowSpan="5">
                  <a:txBody>
                    <a:bodyPr/>
                    <a:lstStyle/>
                    <a:p>
                      <a:r>
                        <a:rPr lang="es-ES" dirty="0" smtClean="0"/>
                        <a:t>Viabilidad</a:t>
                      </a:r>
                      <a:r>
                        <a:rPr lang="es-ES" baseline="0" dirty="0" smtClean="0"/>
                        <a:t> por las características del elemento</a:t>
                      </a:r>
                      <a:endParaRPr lang="en-US" dirty="0"/>
                    </a:p>
                  </a:txBody>
                  <a:tcPr/>
                </a:tc>
                <a:tc rowSpan="5">
                  <a:txBody>
                    <a:bodyPr/>
                    <a:lstStyle/>
                    <a:p>
                      <a:r>
                        <a:rPr lang="es-ES" dirty="0" smtClean="0"/>
                        <a:t>Viabilidad</a:t>
                      </a:r>
                      <a:r>
                        <a:rPr lang="es-ES" baseline="0" dirty="0" smtClean="0"/>
                        <a:t> económica.</a:t>
                      </a:r>
                      <a:endParaRPr lang="en-US" dirty="0"/>
                    </a:p>
                  </a:txBody>
                  <a:tcPr/>
                </a:tc>
                <a:tc rowSpan="5">
                  <a:txBody>
                    <a:bodyPr/>
                    <a:lstStyle/>
                    <a:p>
                      <a:r>
                        <a:rPr lang="es-ES" dirty="0" smtClean="0"/>
                        <a:t>Total</a:t>
                      </a:r>
                      <a:endParaRPr lang="en-US" dirty="0"/>
                    </a:p>
                  </a:txBody>
                  <a:tcPr/>
                </a:tc>
                <a:extLst>
                  <a:ext uri="{0D108BD9-81ED-4DB2-BD59-A6C34878D82A}">
                    <a16:rowId xmlns:a16="http://schemas.microsoft.com/office/drawing/2014/main" val="55048645"/>
                  </a:ext>
                </a:extLst>
              </a:tr>
              <a:tr h="307566">
                <a:tc>
                  <a:txBody>
                    <a:bodyPr/>
                    <a:lstStyle/>
                    <a:p>
                      <a:r>
                        <a:rPr lang="es-ES" dirty="0" smtClean="0"/>
                        <a:t>2.5</a:t>
                      </a:r>
                      <a:r>
                        <a:rPr lang="es-ES" baseline="0" dirty="0" smtClean="0"/>
                        <a:t> – Poca viabilidad</a:t>
                      </a:r>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399686449"/>
                  </a:ext>
                </a:extLst>
              </a:tr>
              <a:tr h="307566">
                <a:tc>
                  <a:txBody>
                    <a:bodyPr/>
                    <a:lstStyle/>
                    <a:p>
                      <a:r>
                        <a:rPr lang="es-ES" dirty="0" smtClean="0"/>
                        <a:t>5</a:t>
                      </a:r>
                      <a:r>
                        <a:rPr lang="es-ES" baseline="0" dirty="0" smtClean="0"/>
                        <a:t> – Viabilidad media</a:t>
                      </a:r>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79157335"/>
                  </a:ext>
                </a:extLst>
              </a:tr>
              <a:tr h="307566">
                <a:tc>
                  <a:txBody>
                    <a:bodyPr/>
                    <a:lstStyle/>
                    <a:p>
                      <a:r>
                        <a:rPr lang="es-ES" dirty="0" smtClean="0"/>
                        <a:t>7.5 –</a:t>
                      </a:r>
                      <a:r>
                        <a:rPr lang="es-ES" baseline="0" dirty="0" smtClean="0"/>
                        <a:t> Alta viabilidad</a:t>
                      </a:r>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864659312"/>
                  </a:ext>
                </a:extLst>
              </a:tr>
              <a:tr h="530867">
                <a:tc>
                  <a:txBody>
                    <a:bodyPr/>
                    <a:lstStyle/>
                    <a:p>
                      <a:r>
                        <a:rPr lang="es-ES" dirty="0" smtClean="0"/>
                        <a:t>10 – Excelente Viabilidad</a:t>
                      </a:r>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2746626217"/>
                  </a:ext>
                </a:extLst>
              </a:tr>
              <a:tr h="307566">
                <a:tc>
                  <a:txBody>
                    <a:bodyPr/>
                    <a:lstStyle/>
                    <a:p>
                      <a:r>
                        <a:rPr lang="es-ES" dirty="0" smtClean="0"/>
                        <a:t>Ponderación</a:t>
                      </a:r>
                      <a:endParaRPr lang="en-US" dirty="0"/>
                    </a:p>
                  </a:txBody>
                  <a:tcPr/>
                </a:tc>
                <a:tc>
                  <a:txBody>
                    <a:bodyPr/>
                    <a:lstStyle/>
                    <a:p>
                      <a:r>
                        <a:rPr lang="es-ES" dirty="0" smtClean="0"/>
                        <a:t>40%</a:t>
                      </a:r>
                      <a:endParaRPr lang="en-US" dirty="0"/>
                    </a:p>
                  </a:txBody>
                  <a:tcPr/>
                </a:tc>
                <a:tc>
                  <a:txBody>
                    <a:bodyPr/>
                    <a:lstStyle/>
                    <a:p>
                      <a:r>
                        <a:rPr lang="es-ES" dirty="0" smtClean="0"/>
                        <a:t>60%</a:t>
                      </a:r>
                      <a:endParaRPr lang="en-US" dirty="0"/>
                    </a:p>
                  </a:txBody>
                  <a:tcPr/>
                </a:tc>
                <a:tc>
                  <a:txBody>
                    <a:bodyPr/>
                    <a:lstStyle/>
                    <a:p>
                      <a:r>
                        <a:rPr lang="es-ES" dirty="0" smtClean="0"/>
                        <a:t>100%</a:t>
                      </a:r>
                      <a:endParaRPr lang="en-US" dirty="0"/>
                    </a:p>
                  </a:txBody>
                  <a:tcPr/>
                </a:tc>
                <a:extLst>
                  <a:ext uri="{0D108BD9-81ED-4DB2-BD59-A6C34878D82A}">
                    <a16:rowId xmlns:a16="http://schemas.microsoft.com/office/drawing/2014/main" val="402736705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12948112"/>
              </p:ext>
            </p:extLst>
          </p:nvPr>
        </p:nvGraphicFramePr>
        <p:xfrm>
          <a:off x="237456" y="3887377"/>
          <a:ext cx="8906544" cy="2225040"/>
        </p:xfrm>
        <a:graphic>
          <a:graphicData uri="http://schemas.openxmlformats.org/drawingml/2006/table">
            <a:tbl>
              <a:tblPr firstRow="1" bandRow="1">
                <a:tableStyleId>{5C22544A-7EE6-4342-B048-85BDC9FD1C3A}</a:tableStyleId>
              </a:tblPr>
              <a:tblGrid>
                <a:gridCol w="2226636">
                  <a:extLst>
                    <a:ext uri="{9D8B030D-6E8A-4147-A177-3AD203B41FA5}">
                      <a16:colId xmlns:a16="http://schemas.microsoft.com/office/drawing/2014/main" val="1204026019"/>
                    </a:ext>
                  </a:extLst>
                </a:gridCol>
                <a:gridCol w="2226636">
                  <a:extLst>
                    <a:ext uri="{9D8B030D-6E8A-4147-A177-3AD203B41FA5}">
                      <a16:colId xmlns:a16="http://schemas.microsoft.com/office/drawing/2014/main" val="719259528"/>
                    </a:ext>
                  </a:extLst>
                </a:gridCol>
                <a:gridCol w="2226636">
                  <a:extLst>
                    <a:ext uri="{9D8B030D-6E8A-4147-A177-3AD203B41FA5}">
                      <a16:colId xmlns:a16="http://schemas.microsoft.com/office/drawing/2014/main" val="3938196815"/>
                    </a:ext>
                  </a:extLst>
                </a:gridCol>
                <a:gridCol w="2226636">
                  <a:extLst>
                    <a:ext uri="{9D8B030D-6E8A-4147-A177-3AD203B41FA5}">
                      <a16:colId xmlns:a16="http://schemas.microsoft.com/office/drawing/2014/main" val="2132901511"/>
                    </a:ext>
                  </a:extLst>
                </a:gridCol>
              </a:tblGrid>
              <a:tr h="370840">
                <a:tc>
                  <a:txBody>
                    <a:bodyPr/>
                    <a:lstStyle/>
                    <a:p>
                      <a:r>
                        <a:rPr lang="es-ES" dirty="0" smtClean="0">
                          <a:solidFill>
                            <a:srgbClr val="FF0000"/>
                          </a:solidFill>
                        </a:rPr>
                        <a:t>Arduino</a:t>
                      </a:r>
                    </a:p>
                  </a:txBody>
                  <a:tcPr/>
                </a:tc>
                <a:tc>
                  <a:txBody>
                    <a:bodyPr/>
                    <a:lstStyle/>
                    <a:p>
                      <a:r>
                        <a:rPr lang="es-ES" dirty="0" smtClean="0">
                          <a:solidFill>
                            <a:srgbClr val="FF0000"/>
                          </a:solidFill>
                        </a:rPr>
                        <a:t>10</a:t>
                      </a:r>
                      <a:endParaRPr lang="en-US" dirty="0">
                        <a:solidFill>
                          <a:srgbClr val="FF0000"/>
                        </a:solidFill>
                      </a:endParaRPr>
                    </a:p>
                  </a:txBody>
                  <a:tcPr/>
                </a:tc>
                <a:tc>
                  <a:txBody>
                    <a:bodyPr/>
                    <a:lstStyle/>
                    <a:p>
                      <a:r>
                        <a:rPr lang="es-ES" dirty="0" smtClean="0">
                          <a:solidFill>
                            <a:srgbClr val="FF0000"/>
                          </a:solidFill>
                        </a:rPr>
                        <a:t>7.5</a:t>
                      </a:r>
                      <a:endParaRPr lang="en-US" dirty="0">
                        <a:solidFill>
                          <a:srgbClr val="FF0000"/>
                        </a:solidFill>
                      </a:endParaRPr>
                    </a:p>
                  </a:txBody>
                  <a:tcPr/>
                </a:tc>
                <a:tc>
                  <a:txBody>
                    <a:bodyPr/>
                    <a:lstStyle/>
                    <a:p>
                      <a:r>
                        <a:rPr lang="es-ES" dirty="0" smtClean="0">
                          <a:solidFill>
                            <a:srgbClr val="FF0000"/>
                          </a:solidFill>
                        </a:rPr>
                        <a:t>8.5</a:t>
                      </a:r>
                      <a:endParaRPr lang="en-US" dirty="0">
                        <a:solidFill>
                          <a:srgbClr val="FF0000"/>
                        </a:solidFill>
                      </a:endParaRPr>
                    </a:p>
                  </a:txBody>
                  <a:tcPr/>
                </a:tc>
                <a:extLst>
                  <a:ext uri="{0D108BD9-81ED-4DB2-BD59-A6C34878D82A}">
                    <a16:rowId xmlns:a16="http://schemas.microsoft.com/office/drawing/2014/main" val="686350682"/>
                  </a:ext>
                </a:extLst>
              </a:tr>
              <a:tr h="370840">
                <a:tc>
                  <a:txBody>
                    <a:bodyPr/>
                    <a:lstStyle/>
                    <a:p>
                      <a:r>
                        <a:rPr lang="es-ES" dirty="0" err="1" smtClean="0"/>
                        <a:t>Node</a:t>
                      </a:r>
                      <a:r>
                        <a:rPr lang="es-ES" baseline="0" dirty="0" smtClean="0"/>
                        <a:t> MCU</a:t>
                      </a:r>
                      <a:endParaRPr lang="en-US" dirty="0"/>
                    </a:p>
                  </a:txBody>
                  <a:tcPr/>
                </a:tc>
                <a:tc>
                  <a:txBody>
                    <a:bodyPr/>
                    <a:lstStyle/>
                    <a:p>
                      <a:r>
                        <a:rPr lang="es-ES" dirty="0" smtClean="0"/>
                        <a:t>5</a:t>
                      </a:r>
                      <a:endParaRPr lang="en-US" dirty="0"/>
                    </a:p>
                  </a:txBody>
                  <a:tcPr/>
                </a:tc>
                <a:tc>
                  <a:txBody>
                    <a:bodyPr/>
                    <a:lstStyle/>
                    <a:p>
                      <a:r>
                        <a:rPr lang="es-ES" dirty="0" smtClean="0"/>
                        <a:t>7.5</a:t>
                      </a:r>
                      <a:endParaRPr lang="en-US" dirty="0"/>
                    </a:p>
                  </a:txBody>
                  <a:tcPr/>
                </a:tc>
                <a:tc>
                  <a:txBody>
                    <a:bodyPr/>
                    <a:lstStyle/>
                    <a:p>
                      <a:r>
                        <a:rPr lang="es-ES" dirty="0" smtClean="0"/>
                        <a:t>6.5</a:t>
                      </a:r>
                      <a:endParaRPr lang="en-US" dirty="0"/>
                    </a:p>
                  </a:txBody>
                  <a:tcPr/>
                </a:tc>
                <a:extLst>
                  <a:ext uri="{0D108BD9-81ED-4DB2-BD59-A6C34878D82A}">
                    <a16:rowId xmlns:a16="http://schemas.microsoft.com/office/drawing/2014/main" val="1006824310"/>
                  </a:ext>
                </a:extLst>
              </a:tr>
              <a:tr h="370840">
                <a:tc>
                  <a:txBody>
                    <a:bodyPr/>
                    <a:lstStyle/>
                    <a:p>
                      <a:r>
                        <a:rPr lang="es-ES" dirty="0" smtClean="0"/>
                        <a:t>Microcontrolador</a:t>
                      </a:r>
                      <a:endParaRPr lang="en-US" dirty="0"/>
                    </a:p>
                  </a:txBody>
                  <a:tcPr/>
                </a:tc>
                <a:tc>
                  <a:txBody>
                    <a:bodyPr/>
                    <a:lstStyle/>
                    <a:p>
                      <a:r>
                        <a:rPr lang="es-ES" dirty="0" smtClean="0"/>
                        <a:t>2.5</a:t>
                      </a:r>
                      <a:endParaRPr lang="en-US" dirty="0"/>
                    </a:p>
                  </a:txBody>
                  <a:tcPr/>
                </a:tc>
                <a:tc>
                  <a:txBody>
                    <a:bodyPr/>
                    <a:lstStyle/>
                    <a:p>
                      <a:r>
                        <a:rPr lang="es-ES" dirty="0" smtClean="0"/>
                        <a:t>10</a:t>
                      </a:r>
                      <a:endParaRPr lang="en-US" dirty="0"/>
                    </a:p>
                  </a:txBody>
                  <a:tcPr/>
                </a:tc>
                <a:tc>
                  <a:txBody>
                    <a:bodyPr/>
                    <a:lstStyle/>
                    <a:p>
                      <a:r>
                        <a:rPr lang="es-ES" dirty="0" smtClean="0"/>
                        <a:t>7</a:t>
                      </a:r>
                      <a:endParaRPr lang="en-US" dirty="0"/>
                    </a:p>
                  </a:txBody>
                  <a:tcPr/>
                </a:tc>
                <a:extLst>
                  <a:ext uri="{0D108BD9-81ED-4DB2-BD59-A6C34878D82A}">
                    <a16:rowId xmlns:a16="http://schemas.microsoft.com/office/drawing/2014/main" val="2043637694"/>
                  </a:ext>
                </a:extLst>
              </a:tr>
              <a:tr h="370840">
                <a:tc>
                  <a:txBody>
                    <a:bodyPr/>
                    <a:lstStyle/>
                    <a:p>
                      <a:r>
                        <a:rPr lang="es-ES" dirty="0" smtClean="0"/>
                        <a:t>RF 433 MHz</a:t>
                      </a:r>
                      <a:endParaRPr lang="en-US" dirty="0"/>
                    </a:p>
                  </a:txBody>
                  <a:tcPr/>
                </a:tc>
                <a:tc>
                  <a:txBody>
                    <a:bodyPr/>
                    <a:lstStyle/>
                    <a:p>
                      <a:r>
                        <a:rPr lang="es-ES" dirty="0" smtClean="0"/>
                        <a:t>5</a:t>
                      </a:r>
                      <a:endParaRPr lang="en-US" dirty="0"/>
                    </a:p>
                  </a:txBody>
                  <a:tcPr/>
                </a:tc>
                <a:tc>
                  <a:txBody>
                    <a:bodyPr/>
                    <a:lstStyle/>
                    <a:p>
                      <a:r>
                        <a:rPr lang="es-ES" dirty="0" smtClean="0"/>
                        <a:t>10</a:t>
                      </a:r>
                      <a:endParaRPr lang="en-US" dirty="0"/>
                    </a:p>
                  </a:txBody>
                  <a:tcPr/>
                </a:tc>
                <a:tc>
                  <a:txBody>
                    <a:bodyPr/>
                    <a:lstStyle/>
                    <a:p>
                      <a:r>
                        <a:rPr lang="es-ES" dirty="0" smtClean="0"/>
                        <a:t>8</a:t>
                      </a:r>
                      <a:endParaRPr lang="en-US" dirty="0"/>
                    </a:p>
                  </a:txBody>
                  <a:tcPr/>
                </a:tc>
                <a:extLst>
                  <a:ext uri="{0D108BD9-81ED-4DB2-BD59-A6C34878D82A}">
                    <a16:rowId xmlns:a16="http://schemas.microsoft.com/office/drawing/2014/main" val="498104152"/>
                  </a:ext>
                </a:extLst>
              </a:tr>
              <a:tr h="370840">
                <a:tc>
                  <a:txBody>
                    <a:bodyPr/>
                    <a:lstStyle/>
                    <a:p>
                      <a:r>
                        <a:rPr lang="es-ES" dirty="0" smtClean="0"/>
                        <a:t>NRF 24L01</a:t>
                      </a:r>
                      <a:endParaRPr lang="en-US" dirty="0"/>
                    </a:p>
                  </a:txBody>
                  <a:tcPr/>
                </a:tc>
                <a:tc>
                  <a:txBody>
                    <a:bodyPr/>
                    <a:lstStyle/>
                    <a:p>
                      <a:r>
                        <a:rPr lang="es-ES" dirty="0" smtClean="0"/>
                        <a:t>5</a:t>
                      </a:r>
                      <a:endParaRPr lang="en-US" dirty="0"/>
                    </a:p>
                  </a:txBody>
                  <a:tcPr/>
                </a:tc>
                <a:tc>
                  <a:txBody>
                    <a:bodyPr/>
                    <a:lstStyle/>
                    <a:p>
                      <a:r>
                        <a:rPr lang="es-ES" dirty="0" smtClean="0"/>
                        <a:t>5</a:t>
                      </a:r>
                      <a:endParaRPr lang="en-US" dirty="0"/>
                    </a:p>
                  </a:txBody>
                  <a:tcPr/>
                </a:tc>
                <a:tc>
                  <a:txBody>
                    <a:bodyPr/>
                    <a:lstStyle/>
                    <a:p>
                      <a:r>
                        <a:rPr lang="es-ES" dirty="0" smtClean="0"/>
                        <a:t>5</a:t>
                      </a:r>
                      <a:endParaRPr lang="en-US" dirty="0"/>
                    </a:p>
                  </a:txBody>
                  <a:tcPr/>
                </a:tc>
                <a:extLst>
                  <a:ext uri="{0D108BD9-81ED-4DB2-BD59-A6C34878D82A}">
                    <a16:rowId xmlns:a16="http://schemas.microsoft.com/office/drawing/2014/main" val="1512338256"/>
                  </a:ext>
                </a:extLst>
              </a:tr>
              <a:tr h="370840">
                <a:tc>
                  <a:txBody>
                    <a:bodyPr/>
                    <a:lstStyle/>
                    <a:p>
                      <a:r>
                        <a:rPr lang="es-ES" b="1" dirty="0" smtClean="0">
                          <a:solidFill>
                            <a:srgbClr val="FF0000"/>
                          </a:solidFill>
                        </a:rPr>
                        <a:t>Si 4432</a:t>
                      </a:r>
                      <a:endParaRPr lang="en-US" b="1" dirty="0">
                        <a:solidFill>
                          <a:srgbClr val="FF0000"/>
                        </a:solidFill>
                      </a:endParaRPr>
                    </a:p>
                  </a:txBody>
                  <a:tcPr/>
                </a:tc>
                <a:tc>
                  <a:txBody>
                    <a:bodyPr/>
                    <a:lstStyle/>
                    <a:p>
                      <a:r>
                        <a:rPr lang="es-ES" b="1" dirty="0" smtClean="0">
                          <a:solidFill>
                            <a:srgbClr val="FF0000"/>
                          </a:solidFill>
                        </a:rPr>
                        <a:t>7.5</a:t>
                      </a:r>
                      <a:endParaRPr lang="en-US" b="1" dirty="0">
                        <a:solidFill>
                          <a:srgbClr val="FF0000"/>
                        </a:solidFill>
                      </a:endParaRPr>
                    </a:p>
                  </a:txBody>
                  <a:tcPr/>
                </a:tc>
                <a:tc>
                  <a:txBody>
                    <a:bodyPr/>
                    <a:lstStyle/>
                    <a:p>
                      <a:r>
                        <a:rPr lang="es-ES" b="1" dirty="0" smtClean="0">
                          <a:solidFill>
                            <a:srgbClr val="FF0000"/>
                          </a:solidFill>
                        </a:rPr>
                        <a:t>10</a:t>
                      </a:r>
                      <a:endParaRPr lang="en-US" b="1" dirty="0">
                        <a:solidFill>
                          <a:srgbClr val="FF0000"/>
                        </a:solidFill>
                      </a:endParaRPr>
                    </a:p>
                  </a:txBody>
                  <a:tcPr/>
                </a:tc>
                <a:tc>
                  <a:txBody>
                    <a:bodyPr/>
                    <a:lstStyle/>
                    <a:p>
                      <a:r>
                        <a:rPr lang="es-ES" b="1" dirty="0" smtClean="0">
                          <a:solidFill>
                            <a:srgbClr val="FF0000"/>
                          </a:solidFill>
                        </a:rPr>
                        <a:t>9</a:t>
                      </a:r>
                      <a:endParaRPr lang="en-US" b="1" dirty="0">
                        <a:solidFill>
                          <a:srgbClr val="FF0000"/>
                        </a:solidFill>
                      </a:endParaRPr>
                    </a:p>
                  </a:txBody>
                  <a:tcPr/>
                </a:tc>
                <a:extLst>
                  <a:ext uri="{0D108BD9-81ED-4DB2-BD59-A6C34878D82A}">
                    <a16:rowId xmlns:a16="http://schemas.microsoft.com/office/drawing/2014/main" val="2312958353"/>
                  </a:ext>
                </a:extLst>
              </a:tr>
            </a:tbl>
          </a:graphicData>
        </a:graphic>
      </p:graphicFrame>
    </p:spTree>
    <p:extLst>
      <p:ext uri="{BB962C8B-B14F-4D97-AF65-F5344CB8AC3E}">
        <p14:creationId xmlns:p14="http://schemas.microsoft.com/office/powerpoint/2010/main" val="7159947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
            <a:extLst>
              <a:ext uri="{FF2B5EF4-FFF2-40B4-BE49-F238E27FC236}">
                <a16:creationId xmlns:a16="http://schemas.microsoft.com/office/drawing/2014/main" id="{60808527-6895-4A09-98E9-48FD239DC5DF}"/>
              </a:ext>
            </a:extLst>
          </p:cNvPr>
          <p:cNvSpPr txBox="1"/>
          <p:nvPr/>
        </p:nvSpPr>
        <p:spPr>
          <a:xfrm>
            <a:off x="3419872" y="55785"/>
            <a:ext cx="5040560" cy="584775"/>
          </a:xfrm>
          <a:prstGeom prst="rect">
            <a:avLst/>
          </a:prstGeom>
          <a:noFill/>
        </p:spPr>
        <p:txBody>
          <a:bodyPr wrap="square" rtlCol="0">
            <a:spAutoFit/>
          </a:bodyPr>
          <a:lstStyle/>
          <a:p>
            <a:r>
              <a:rPr lang="es-CO" b="1" dirty="0" smtClean="0">
                <a:solidFill>
                  <a:schemeClr val="bg1"/>
                </a:solidFill>
                <a:latin typeface="Times New Roman" panose="02020603050405020304" pitchFamily="18" charset="0"/>
                <a:cs typeface="Times New Roman" panose="02020603050405020304" pitchFamily="18" charset="0"/>
              </a:rPr>
              <a:t>1. MARCO </a:t>
            </a:r>
            <a:r>
              <a:rPr lang="es-CO" b="1" dirty="0">
                <a:solidFill>
                  <a:schemeClr val="bg1"/>
                </a:solidFill>
                <a:latin typeface="Times New Roman" panose="02020603050405020304" pitchFamily="18" charset="0"/>
                <a:cs typeface="Times New Roman" panose="02020603050405020304" pitchFamily="18" charset="0"/>
              </a:rPr>
              <a:t>TEORICO</a:t>
            </a:r>
            <a:endParaRPr lang="es-CO" sz="1400" b="1" dirty="0">
              <a:solidFill>
                <a:schemeClr val="bg1"/>
              </a:solidFill>
              <a:latin typeface="Times New Roman" panose="02020603050405020304" pitchFamily="18" charset="0"/>
              <a:cs typeface="Times New Roman" panose="02020603050405020304" pitchFamily="18" charset="0"/>
            </a:endParaRPr>
          </a:p>
          <a:p>
            <a:r>
              <a:rPr lang="es-CO" sz="1400" b="1" dirty="0">
                <a:solidFill>
                  <a:schemeClr val="bg1"/>
                </a:solidFill>
                <a:latin typeface="Times New Roman" panose="02020603050405020304" pitchFamily="18" charset="0"/>
                <a:cs typeface="Times New Roman" panose="02020603050405020304" pitchFamily="18" charset="0"/>
              </a:rPr>
              <a:t>1. </a:t>
            </a:r>
            <a:r>
              <a:rPr lang="es-CO" sz="1400" b="1" dirty="0" smtClean="0">
                <a:solidFill>
                  <a:schemeClr val="bg1"/>
                </a:solidFill>
                <a:latin typeface="Times New Roman" panose="02020603050405020304" pitchFamily="18" charset="0"/>
                <a:cs typeface="Times New Roman" panose="02020603050405020304" pitchFamily="18" charset="0"/>
              </a:rPr>
              <a:t>3.3  CONCLUSIONES DE LA MATRIZ DE DECISION</a:t>
            </a:r>
            <a:endParaRPr lang="es-CO" sz="1400" b="1"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467544" y="1340768"/>
            <a:ext cx="8676456" cy="1754326"/>
          </a:xfrm>
          <a:prstGeom prst="rect">
            <a:avLst/>
          </a:prstGeom>
          <a:noFill/>
        </p:spPr>
        <p:txBody>
          <a:bodyPr wrap="square" rtlCol="0">
            <a:spAutoFit/>
          </a:bodyPr>
          <a:lstStyle/>
          <a:p>
            <a:pPr marL="342900" indent="-342900">
              <a:buAutoNum type="arabicPeriod"/>
            </a:pPr>
            <a:r>
              <a:rPr lang="es-ES" dirty="0" smtClean="0">
                <a:latin typeface="Times New Roman" panose="02020603050405020304" pitchFamily="18" charset="0"/>
                <a:cs typeface="Times New Roman" panose="02020603050405020304" pitchFamily="18" charset="0"/>
              </a:rPr>
              <a:t>El elemento de control que mas viabilidad económica y que mas se acerca a los requerimientos del proyecto es el Arduino.</a:t>
            </a:r>
          </a:p>
          <a:p>
            <a:pPr marL="342900" indent="-342900">
              <a:buAutoNum type="arabicPeriod"/>
            </a:pPr>
            <a:r>
              <a:rPr lang="es-ES" dirty="0" smtClean="0">
                <a:latin typeface="Times New Roman" panose="02020603050405020304" pitchFamily="18" charset="0"/>
                <a:cs typeface="Times New Roman" panose="02020603050405020304" pitchFamily="18" charset="0"/>
              </a:rPr>
              <a:t>Para la recepción de señales el elemento que mejor responde a las necesidades del proyecto es el modulo Si-4432.</a:t>
            </a:r>
          </a:p>
          <a:p>
            <a:endParaRPr lang="es-ES" dirty="0" smtClean="0">
              <a:latin typeface="Times New Roman" panose="02020603050405020304" pitchFamily="18" charset="0"/>
              <a:cs typeface="Times New Roman" panose="02020603050405020304" pitchFamily="18" charset="0"/>
            </a:endParaRPr>
          </a:p>
          <a:p>
            <a:pPr marL="342900" indent="-342900">
              <a:buAutoNum type="arabicPeriod"/>
            </a:pPr>
            <a:endParaRPr lang="en-US" dirty="0">
              <a:latin typeface="Times New Roman" panose="02020603050405020304" pitchFamily="18" charset="0"/>
              <a:cs typeface="Times New Roman" panose="02020603050405020304" pitchFamily="18" charset="0"/>
            </a:endParaRPr>
          </a:p>
        </p:txBody>
      </p:sp>
      <p:pic>
        <p:nvPicPr>
          <p:cNvPr id="4" name="Picture 2" descr="Resultado de imagen para arduino">
            <a:extLst>
              <a:ext uri="{FF2B5EF4-FFF2-40B4-BE49-F238E27FC236}">
                <a16:creationId xmlns:a16="http://schemas.microsoft.com/office/drawing/2014/main" id="{D01E11AD-D5E8-4BCB-B261-35A050464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861831"/>
            <a:ext cx="2592288" cy="27984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sultado de imagen para si4432">
            <a:extLst>
              <a:ext uri="{FF2B5EF4-FFF2-40B4-BE49-F238E27FC236}">
                <a16:creationId xmlns:a16="http://schemas.microsoft.com/office/drawing/2014/main" id="{8708A37B-6208-4E3B-A871-F89319313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2916" y="3127139"/>
            <a:ext cx="3247245" cy="2331914"/>
          </a:xfrm>
          <a:prstGeom prst="rect">
            <a:avLst/>
          </a:prstGeom>
          <a:noFill/>
          <a:extLst>
            <a:ext uri="{909E8E84-426E-40DD-AFC4-6F175D3DCCD1}">
              <a14:hiddenFill xmlns:a14="http://schemas.microsoft.com/office/drawing/2010/main">
                <a:solidFill>
                  <a:srgbClr val="FFFFFF"/>
                </a:solidFill>
              </a14:hiddenFill>
            </a:ext>
          </a:extLst>
        </p:spPr>
      </p:pic>
      <p:sp>
        <p:nvSpPr>
          <p:cNvPr id="6" name="Plus 5"/>
          <p:cNvSpPr/>
          <p:nvPr/>
        </p:nvSpPr>
        <p:spPr>
          <a:xfrm>
            <a:off x="3656732" y="3429000"/>
            <a:ext cx="1728192" cy="172819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77968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1123</Words>
  <Application>Microsoft Office PowerPoint</Application>
  <PresentationFormat>On-screen Show (4:3)</PresentationFormat>
  <Paragraphs>161</Paragraphs>
  <Slides>23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diseno</dc:creator>
  <cp:lastModifiedBy>miguell angel</cp:lastModifiedBy>
  <cp:revision>70</cp:revision>
  <cp:lastPrinted>2018-06-20T23:37:36Z</cp:lastPrinted>
  <dcterms:created xsi:type="dcterms:W3CDTF">2016-10-19T22:24:36Z</dcterms:created>
  <dcterms:modified xsi:type="dcterms:W3CDTF">2018-06-21T02:22:46Z</dcterms:modified>
</cp:coreProperties>
</file>